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9235738" cy="14427200"/>
  <p:notesSz cx="11430000" cy="14427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6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57" d="100"/>
          <a:sy n="57" d="100"/>
        </p:scale>
        <p:origin x="728" y="1912"/>
      </p:cViewPr>
      <p:guideLst>
        <p:guide orient="horz" pos="2880"/>
        <p:guide pos="36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53000" cy="723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473825" y="0"/>
            <a:ext cx="4953000" cy="723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61566-2730-4340-856D-E49AF2DB2588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68563" y="1803400"/>
            <a:ext cx="6492875" cy="486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43000" y="6943725"/>
            <a:ext cx="9144000" cy="5680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703300"/>
            <a:ext cx="4953000" cy="723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73825" y="13703300"/>
            <a:ext cx="4953000" cy="723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862FE-001E-BD40-9127-847552CE8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5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2684" y="4683904"/>
            <a:ext cx="12448701" cy="5366289"/>
          </a:xfrm>
        </p:spPr>
        <p:txBody>
          <a:bodyPr anchor="b"/>
          <a:lstStyle>
            <a:lvl1pPr>
              <a:defRPr sz="100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2684" y="10050192"/>
            <a:ext cx="12448701" cy="1812172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2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88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84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80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770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732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694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773277" y="3847261"/>
            <a:ext cx="2083927" cy="481018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118663" y="6867354"/>
            <a:ext cx="8119865" cy="48102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2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5" y="10437429"/>
            <a:ext cx="13509622" cy="1192249"/>
          </a:xfrm>
        </p:spPr>
        <p:txBody>
          <a:bodyPr anchor="b">
            <a:normAutofit/>
          </a:bodyPr>
          <a:lstStyle>
            <a:lvl1pPr algn="l">
              <a:defRPr sz="504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2685" y="1442720"/>
            <a:ext cx="13509622" cy="7213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366"/>
            </a:lvl1pPr>
            <a:lvl2pPr marL="961766" indent="0">
              <a:buNone/>
              <a:defRPr sz="3366"/>
            </a:lvl2pPr>
            <a:lvl3pPr marL="1923532" indent="0">
              <a:buNone/>
              <a:defRPr sz="3366"/>
            </a:lvl3pPr>
            <a:lvl4pPr marL="2885298" indent="0">
              <a:buNone/>
              <a:defRPr sz="3366"/>
            </a:lvl4pPr>
            <a:lvl5pPr marL="3847064" indent="0">
              <a:buNone/>
              <a:defRPr sz="3366"/>
            </a:lvl5pPr>
            <a:lvl6pPr marL="4808830" indent="0">
              <a:buNone/>
              <a:defRPr sz="3366"/>
            </a:lvl6pPr>
            <a:lvl7pPr marL="5770596" indent="0">
              <a:buNone/>
              <a:defRPr sz="3366"/>
            </a:lvl7pPr>
            <a:lvl8pPr marL="6732361" indent="0">
              <a:buNone/>
              <a:defRPr sz="3366"/>
            </a:lvl8pPr>
            <a:lvl9pPr marL="7694127" indent="0">
              <a:buNone/>
              <a:defRPr sz="33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822683" y="11629678"/>
            <a:ext cx="13509622" cy="1038624"/>
          </a:xfrm>
        </p:spPr>
        <p:txBody>
          <a:bodyPr>
            <a:normAutofit/>
          </a:bodyPr>
          <a:lstStyle>
            <a:lvl1pPr marL="0" indent="0">
              <a:buNone/>
              <a:defRPr sz="2524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4" y="1950344"/>
            <a:ext cx="13509624" cy="3560981"/>
          </a:xfrm>
        </p:spPr>
        <p:txBody>
          <a:bodyPr/>
          <a:lstStyle>
            <a:lvl1pPr>
              <a:defRPr sz="75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2684" y="7337768"/>
            <a:ext cx="13509624" cy="5336795"/>
          </a:xfrm>
        </p:spPr>
        <p:txBody>
          <a:bodyPr anchor="ctr">
            <a:normAutofit/>
          </a:bodyPr>
          <a:lstStyle>
            <a:lvl1pPr marL="0" indent="0">
              <a:buNone/>
              <a:defRPr sz="3786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5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1361965" y="1370964"/>
            <a:ext cx="1265534" cy="268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829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14871553" y="6101356"/>
            <a:ext cx="1302289" cy="268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829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040" y="1950342"/>
            <a:ext cx="12959269" cy="6063251"/>
          </a:xfrm>
        </p:spPr>
        <p:txBody>
          <a:bodyPr anchor="ctr"/>
          <a:lstStyle>
            <a:lvl1pPr>
              <a:defRPr sz="75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342" y="8013593"/>
            <a:ext cx="11877486" cy="700771"/>
          </a:xfrm>
        </p:spPr>
        <p:txBody>
          <a:bodyPr>
            <a:normAutofit/>
          </a:bodyPr>
          <a:lstStyle>
            <a:lvl1pPr marL="0" indent="0">
              <a:buNone/>
              <a:defRPr lang="en-US" sz="2945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2684" y="10520236"/>
            <a:ext cx="13344842" cy="2126043"/>
          </a:xfrm>
        </p:spPr>
        <p:txBody>
          <a:bodyPr anchor="ctr">
            <a:normAutofit/>
          </a:bodyPr>
          <a:lstStyle>
            <a:lvl1pPr marL="0" indent="0">
              <a:buNone/>
              <a:defRPr sz="3786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63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4" y="4328160"/>
            <a:ext cx="13509624" cy="4408311"/>
          </a:xfrm>
        </p:spPr>
        <p:txBody>
          <a:bodyPr anchor="b"/>
          <a:lstStyle>
            <a:lvl1pPr algn="l">
              <a:defRPr sz="841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685" y="10570919"/>
            <a:ext cx="13509622" cy="2092956"/>
          </a:xfrm>
        </p:spPr>
        <p:txBody>
          <a:bodyPr anchor="t"/>
          <a:lstStyle>
            <a:lvl1pPr marL="0" indent="0" algn="l">
              <a:buNone/>
              <a:defRPr sz="4207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3786">
                <a:solidFill>
                  <a:schemeClr val="tx1">
                    <a:tint val="75000"/>
                  </a:schemeClr>
                </a:solidFill>
              </a:defRPr>
            </a:lvl2pPr>
            <a:lvl3pPr marL="1923532" indent="0">
              <a:buNone/>
              <a:defRPr sz="3366">
                <a:solidFill>
                  <a:schemeClr val="tx1">
                    <a:tint val="75000"/>
                  </a:schemeClr>
                </a:solidFill>
              </a:defRPr>
            </a:lvl3pPr>
            <a:lvl4pPr marL="2885298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4pPr>
            <a:lvl5pPr marL="3847064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5pPr>
            <a:lvl6pPr marL="4808830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6pPr>
            <a:lvl7pPr marL="5770596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7pPr>
            <a:lvl8pPr marL="6732361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8pPr>
            <a:lvl9pPr marL="7694127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86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4" y="1950343"/>
            <a:ext cx="13512965" cy="1493344"/>
          </a:xfrm>
        </p:spPr>
        <p:txBody>
          <a:bodyPr/>
          <a:lstStyle>
            <a:lvl1pPr>
              <a:defRPr sz="67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683" y="5236539"/>
            <a:ext cx="4866642" cy="1384157"/>
          </a:xfrm>
        </p:spPr>
        <p:txBody>
          <a:bodyPr anchor="b">
            <a:noAutofit/>
          </a:bodyPr>
          <a:lstStyle>
            <a:lvl1pPr marL="0" indent="0">
              <a:buNone/>
              <a:defRPr sz="420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822683" y="6620701"/>
            <a:ext cx="4866642" cy="6076266"/>
          </a:xfrm>
        </p:spPr>
        <p:txBody>
          <a:bodyPr anchor="t">
            <a:normAutofit/>
          </a:bodyPr>
          <a:lstStyle>
            <a:lvl1pPr marL="0" indent="0">
              <a:buNone/>
              <a:defRPr sz="2524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64206" y="5236539"/>
            <a:ext cx="4878182" cy="1384157"/>
          </a:xfrm>
        </p:spPr>
        <p:txBody>
          <a:bodyPr anchor="b">
            <a:noAutofit/>
          </a:bodyPr>
          <a:lstStyle>
            <a:lvl1pPr marL="0" indent="0">
              <a:buNone/>
              <a:defRPr sz="420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7170216" y="6620701"/>
            <a:ext cx="4878182" cy="6076266"/>
          </a:xfrm>
        </p:spPr>
        <p:txBody>
          <a:bodyPr anchor="t">
            <a:normAutofit/>
          </a:bodyPr>
          <a:lstStyle>
            <a:lvl1pPr marL="0" indent="0">
              <a:buNone/>
              <a:defRPr sz="2524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534873" y="5236539"/>
            <a:ext cx="4878182" cy="1384157"/>
          </a:xfrm>
        </p:spPr>
        <p:txBody>
          <a:bodyPr anchor="b">
            <a:noAutofit/>
          </a:bodyPr>
          <a:lstStyle>
            <a:lvl1pPr marL="0" indent="0">
              <a:buNone/>
              <a:defRPr sz="420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539697" y="6620701"/>
            <a:ext cx="4873359" cy="6076266"/>
          </a:xfrm>
        </p:spPr>
        <p:txBody>
          <a:bodyPr anchor="t">
            <a:normAutofit/>
          </a:bodyPr>
          <a:lstStyle>
            <a:lvl1pPr marL="0" indent="0">
              <a:buNone/>
              <a:defRPr sz="2524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930524" y="5236542"/>
            <a:ext cx="0" cy="74604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305321" y="5236542"/>
            <a:ext cx="0" cy="74604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0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3" y="1950343"/>
            <a:ext cx="13348180" cy="1493344"/>
          </a:xfrm>
        </p:spPr>
        <p:txBody>
          <a:bodyPr/>
          <a:lstStyle>
            <a:lvl1pPr>
              <a:defRPr sz="67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683" y="8792632"/>
            <a:ext cx="4866642" cy="1384157"/>
          </a:xfrm>
        </p:spPr>
        <p:txBody>
          <a:bodyPr anchor="b">
            <a:noAutofit/>
          </a:bodyPr>
          <a:lstStyle>
            <a:lvl1pPr marL="0" indent="0">
              <a:buNone/>
              <a:defRPr sz="420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143731" y="5236539"/>
            <a:ext cx="4239149" cy="304477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366"/>
            </a:lvl1pPr>
            <a:lvl2pPr marL="961766" indent="0">
              <a:buNone/>
              <a:defRPr sz="3366"/>
            </a:lvl2pPr>
            <a:lvl3pPr marL="1923532" indent="0">
              <a:buNone/>
              <a:defRPr sz="3366"/>
            </a:lvl3pPr>
            <a:lvl4pPr marL="2885298" indent="0">
              <a:buNone/>
              <a:defRPr sz="3366"/>
            </a:lvl4pPr>
            <a:lvl5pPr marL="3847064" indent="0">
              <a:buNone/>
              <a:defRPr sz="3366"/>
            </a:lvl5pPr>
            <a:lvl6pPr marL="4808830" indent="0">
              <a:buNone/>
              <a:defRPr sz="3366"/>
            </a:lvl6pPr>
            <a:lvl7pPr marL="5770596" indent="0">
              <a:buNone/>
              <a:defRPr sz="3366"/>
            </a:lvl7pPr>
            <a:lvl8pPr marL="6732361" indent="0">
              <a:buNone/>
              <a:defRPr sz="3366"/>
            </a:lvl8pPr>
            <a:lvl9pPr marL="7694127" indent="0">
              <a:buNone/>
              <a:defRPr sz="33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22681" y="10176790"/>
            <a:ext cx="4866642" cy="2497772"/>
          </a:xfrm>
        </p:spPr>
        <p:txBody>
          <a:bodyPr anchor="t">
            <a:normAutofit/>
          </a:bodyPr>
          <a:lstStyle>
            <a:lvl1pPr marL="0" indent="0">
              <a:buNone/>
              <a:defRPr sz="2524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75799" y="8792630"/>
            <a:ext cx="4878182" cy="1384157"/>
          </a:xfrm>
        </p:spPr>
        <p:txBody>
          <a:bodyPr anchor="b">
            <a:noAutofit/>
          </a:bodyPr>
          <a:lstStyle>
            <a:lvl1pPr marL="0" indent="0">
              <a:buNone/>
              <a:defRPr sz="420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474652" y="5236539"/>
            <a:ext cx="4239149" cy="304477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366"/>
            </a:lvl1pPr>
            <a:lvl2pPr marL="961766" indent="0">
              <a:buNone/>
              <a:defRPr sz="3366"/>
            </a:lvl2pPr>
            <a:lvl3pPr marL="1923532" indent="0">
              <a:buNone/>
              <a:defRPr sz="3366"/>
            </a:lvl3pPr>
            <a:lvl4pPr marL="2885298" indent="0">
              <a:buNone/>
              <a:defRPr sz="3366"/>
            </a:lvl4pPr>
            <a:lvl5pPr marL="3847064" indent="0">
              <a:buNone/>
              <a:defRPr sz="3366"/>
            </a:lvl5pPr>
            <a:lvl6pPr marL="4808830" indent="0">
              <a:buNone/>
              <a:defRPr sz="3366"/>
            </a:lvl6pPr>
            <a:lvl7pPr marL="5770596" indent="0">
              <a:buNone/>
              <a:defRPr sz="3366"/>
            </a:lvl7pPr>
            <a:lvl8pPr marL="6732361" indent="0">
              <a:buNone/>
              <a:defRPr sz="3366"/>
            </a:lvl8pPr>
            <a:lvl9pPr marL="7694127" indent="0">
              <a:buNone/>
              <a:defRPr sz="33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175799" y="10199194"/>
            <a:ext cx="4878182" cy="2497772"/>
          </a:xfrm>
        </p:spPr>
        <p:txBody>
          <a:bodyPr anchor="t">
            <a:normAutofit/>
          </a:bodyPr>
          <a:lstStyle>
            <a:lvl1pPr marL="0" indent="0">
              <a:buNone/>
              <a:defRPr sz="2524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534873" y="8792632"/>
            <a:ext cx="4878182" cy="1384157"/>
          </a:xfrm>
        </p:spPr>
        <p:txBody>
          <a:bodyPr anchor="b">
            <a:noAutofit/>
          </a:bodyPr>
          <a:lstStyle>
            <a:lvl1pPr marL="0" indent="0">
              <a:buNone/>
              <a:defRPr sz="420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850418" y="5236539"/>
            <a:ext cx="4239149" cy="304477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366"/>
            </a:lvl1pPr>
            <a:lvl2pPr marL="961766" indent="0">
              <a:buNone/>
              <a:defRPr sz="3366"/>
            </a:lvl2pPr>
            <a:lvl3pPr marL="1923532" indent="0">
              <a:buNone/>
              <a:defRPr sz="3366"/>
            </a:lvl3pPr>
            <a:lvl4pPr marL="2885298" indent="0">
              <a:buNone/>
              <a:defRPr sz="3366"/>
            </a:lvl4pPr>
            <a:lvl5pPr marL="3847064" indent="0">
              <a:buNone/>
              <a:defRPr sz="3366"/>
            </a:lvl5pPr>
            <a:lvl6pPr marL="4808830" indent="0">
              <a:buNone/>
              <a:defRPr sz="3366"/>
            </a:lvl6pPr>
            <a:lvl7pPr marL="5770596" indent="0">
              <a:buNone/>
              <a:defRPr sz="3366"/>
            </a:lvl7pPr>
            <a:lvl8pPr marL="6732361" indent="0">
              <a:buNone/>
              <a:defRPr sz="3366"/>
            </a:lvl8pPr>
            <a:lvl9pPr marL="7694127" indent="0">
              <a:buNone/>
              <a:defRPr sz="33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534873" y="10176790"/>
            <a:ext cx="4878182" cy="2497772"/>
          </a:xfrm>
        </p:spPr>
        <p:txBody>
          <a:bodyPr anchor="t">
            <a:normAutofit/>
          </a:bodyPr>
          <a:lstStyle>
            <a:lvl1pPr marL="0" indent="0">
              <a:buNone/>
              <a:defRPr sz="2524"/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921035" y="5236542"/>
            <a:ext cx="0" cy="74604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305321" y="5236542"/>
            <a:ext cx="0" cy="74604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0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1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341" y="0"/>
            <a:ext cx="19186134" cy="14433086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872734" y="846036"/>
            <a:ext cx="9698996" cy="12735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2733114" y="3714388"/>
            <a:ext cx="12613793" cy="6998428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19235738" cy="144272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89862" y="3045741"/>
            <a:ext cx="2342443" cy="9618135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3310" y="3045741"/>
            <a:ext cx="9291669" cy="96181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9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6124" y="493935"/>
            <a:ext cx="9343491" cy="919354"/>
          </a:xfrm>
        </p:spPr>
        <p:txBody>
          <a:bodyPr lIns="0" tIns="0" rIns="0" bIns="0"/>
          <a:lstStyle>
            <a:lvl1pPr>
              <a:defRPr sz="5974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61787" y="1383094"/>
            <a:ext cx="83675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906405" y="1383094"/>
            <a:ext cx="83675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58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694" y="1950340"/>
            <a:ext cx="13344840" cy="1493346"/>
          </a:xfrm>
        </p:spPr>
        <p:txBody>
          <a:bodyPr anchor="ctr"/>
          <a:lstStyle>
            <a:lvl1pPr>
              <a:defRPr sz="67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021" y="4749296"/>
            <a:ext cx="6501679" cy="6353909"/>
          </a:xfrm>
        </p:spPr>
        <p:txBody>
          <a:bodyPr anchor="ctr"/>
          <a:lstStyle>
            <a:lvl1pPr algn="l">
              <a:defRPr sz="673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69112" y="4749296"/>
            <a:ext cx="6484522" cy="6353909"/>
          </a:xfrm>
        </p:spPr>
        <p:txBody>
          <a:bodyPr anchor="ctr"/>
          <a:lstStyle>
            <a:lvl1pPr marL="0" indent="0" algn="l">
              <a:buNone/>
              <a:defRPr sz="4207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3786">
                <a:solidFill>
                  <a:schemeClr val="tx1">
                    <a:tint val="75000"/>
                  </a:schemeClr>
                </a:solidFill>
              </a:defRPr>
            </a:lvl2pPr>
            <a:lvl3pPr marL="1923532" indent="0">
              <a:buNone/>
              <a:defRPr sz="3366">
                <a:solidFill>
                  <a:schemeClr val="tx1">
                    <a:tint val="75000"/>
                  </a:schemeClr>
                </a:solidFill>
              </a:defRPr>
            </a:lvl3pPr>
            <a:lvl4pPr marL="2885298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4pPr>
            <a:lvl5pPr marL="3847064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5pPr>
            <a:lvl6pPr marL="4808830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6pPr>
            <a:lvl7pPr marL="5770596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7pPr>
            <a:lvl8pPr marL="6732361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8pPr>
            <a:lvl9pPr marL="7694127" indent="0">
              <a:buNone/>
              <a:defRPr sz="2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9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2683" y="5236540"/>
            <a:ext cx="7650918" cy="742734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62139" y="5236546"/>
            <a:ext cx="7650918" cy="742733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9999" y="5236539"/>
            <a:ext cx="7643602" cy="1597321"/>
          </a:xfrm>
        </p:spPr>
        <p:txBody>
          <a:bodyPr anchor="b">
            <a:noAutofit/>
          </a:bodyPr>
          <a:lstStyle>
            <a:lvl1pPr marL="0" indent="0">
              <a:buNone/>
              <a:defRPr sz="504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683" y="6833862"/>
            <a:ext cx="7650918" cy="58300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62140" y="5236540"/>
            <a:ext cx="7650916" cy="1591736"/>
          </a:xfrm>
        </p:spPr>
        <p:txBody>
          <a:bodyPr anchor="b">
            <a:noAutofit/>
          </a:bodyPr>
          <a:lstStyle>
            <a:lvl1pPr marL="0" indent="0">
              <a:buNone/>
              <a:defRPr sz="504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4207" b="1"/>
            </a:lvl2pPr>
            <a:lvl3pPr marL="1923532" indent="0">
              <a:buNone/>
              <a:defRPr sz="3786" b="1"/>
            </a:lvl3pPr>
            <a:lvl4pPr marL="2885298" indent="0">
              <a:buNone/>
              <a:defRPr sz="3366" b="1"/>
            </a:lvl4pPr>
            <a:lvl5pPr marL="3847064" indent="0">
              <a:buNone/>
              <a:defRPr sz="3366" b="1"/>
            </a:lvl5pPr>
            <a:lvl6pPr marL="4808830" indent="0">
              <a:buNone/>
              <a:defRPr sz="3366" b="1"/>
            </a:lvl6pPr>
            <a:lvl7pPr marL="5770596" indent="0">
              <a:buNone/>
              <a:defRPr sz="3366" b="1"/>
            </a:lvl7pPr>
            <a:lvl8pPr marL="6732361" indent="0">
              <a:buNone/>
              <a:defRPr sz="3366" b="1"/>
            </a:lvl8pPr>
            <a:lvl9pPr marL="7694127" indent="0">
              <a:buNone/>
              <a:defRPr sz="33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62139" y="6828276"/>
            <a:ext cx="7650918" cy="58356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3" y="3045742"/>
            <a:ext cx="5706329" cy="3146274"/>
          </a:xfrm>
        </p:spPr>
        <p:txBody>
          <a:bodyPr anchor="b"/>
          <a:lstStyle>
            <a:lvl1pPr algn="l">
              <a:defRPr sz="504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1404" y="3045742"/>
            <a:ext cx="7642230" cy="961813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822686" y="6493808"/>
            <a:ext cx="5706327" cy="6171638"/>
          </a:xfrm>
        </p:spPr>
        <p:txBody>
          <a:bodyPr/>
          <a:lstStyle>
            <a:lvl1pPr marL="0" indent="0">
              <a:buNone/>
              <a:defRPr sz="2945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684" y="2906035"/>
            <a:ext cx="6283777" cy="3312929"/>
          </a:xfrm>
        </p:spPr>
        <p:txBody>
          <a:bodyPr anchor="b">
            <a:normAutofit/>
          </a:bodyPr>
          <a:lstStyle>
            <a:lvl1pPr algn="l">
              <a:defRPr sz="504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35328" y="2778572"/>
            <a:ext cx="5871490" cy="88700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366"/>
            </a:lvl1pPr>
            <a:lvl2pPr marL="961766" indent="0">
              <a:buNone/>
              <a:defRPr sz="3366"/>
            </a:lvl2pPr>
            <a:lvl3pPr marL="1923532" indent="0">
              <a:buNone/>
              <a:defRPr sz="3366"/>
            </a:lvl3pPr>
            <a:lvl4pPr marL="2885298" indent="0">
              <a:buNone/>
              <a:defRPr sz="3366"/>
            </a:lvl4pPr>
            <a:lvl5pPr marL="3847064" indent="0">
              <a:buNone/>
              <a:defRPr sz="3366"/>
            </a:lvl5pPr>
            <a:lvl6pPr marL="4808830" indent="0">
              <a:buNone/>
              <a:defRPr sz="3366"/>
            </a:lvl6pPr>
            <a:lvl7pPr marL="5770596" indent="0">
              <a:buNone/>
              <a:defRPr sz="3366"/>
            </a:lvl7pPr>
            <a:lvl8pPr marL="6732361" indent="0">
              <a:buNone/>
              <a:defRPr sz="3366"/>
            </a:lvl8pPr>
            <a:lvl9pPr marL="7694127" indent="0">
              <a:buNone/>
              <a:defRPr sz="33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2684" y="6492240"/>
            <a:ext cx="6283777" cy="5156388"/>
          </a:xfrm>
        </p:spPr>
        <p:txBody>
          <a:bodyPr>
            <a:normAutofit/>
          </a:bodyPr>
          <a:lstStyle>
            <a:lvl1pPr marL="0" indent="0">
              <a:buNone/>
              <a:defRPr sz="2945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61766" indent="0">
              <a:buNone/>
              <a:defRPr sz="2524"/>
            </a:lvl2pPr>
            <a:lvl3pPr marL="1923532" indent="0">
              <a:buNone/>
              <a:defRPr sz="2104"/>
            </a:lvl3pPr>
            <a:lvl4pPr marL="2885298" indent="0">
              <a:buNone/>
              <a:defRPr sz="1893"/>
            </a:lvl4pPr>
            <a:lvl5pPr marL="3847064" indent="0">
              <a:buNone/>
              <a:defRPr sz="1893"/>
            </a:lvl5pPr>
            <a:lvl6pPr marL="4808830" indent="0">
              <a:buNone/>
              <a:defRPr sz="1893"/>
            </a:lvl6pPr>
            <a:lvl7pPr marL="5770596" indent="0">
              <a:buNone/>
              <a:defRPr sz="1893"/>
            </a:lvl7pPr>
            <a:lvl8pPr marL="6732361" indent="0">
              <a:buNone/>
              <a:defRPr sz="1893"/>
            </a:lvl8pPr>
            <a:lvl9pPr marL="7694127" indent="0">
              <a:buNone/>
              <a:defRPr sz="18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53089" y="622129"/>
            <a:ext cx="1664632" cy="1614986"/>
          </a:xfrm>
          <a:prstGeom prst="rect">
            <a:avLst/>
          </a:prstGeom>
        </p:spPr>
        <p:txBody>
          <a:bodyPr/>
          <a:lstStyle>
            <a:lvl1pPr algn="ctr">
              <a:defRPr sz="5890"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341" y="0"/>
            <a:ext cx="19239079" cy="14433086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822683" y="1950342"/>
            <a:ext cx="13348180" cy="1493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8354" y="5236539"/>
            <a:ext cx="13348180" cy="742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33947" y="13391123"/>
            <a:ext cx="2083870" cy="4810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93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2925" y="13391120"/>
            <a:ext cx="8119642" cy="4810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93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294092" y="0"/>
            <a:ext cx="1442680" cy="2312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6153089" y="622129"/>
            <a:ext cx="1664632" cy="1614986"/>
          </a:xfrm>
          <a:prstGeom prst="rect">
            <a:avLst/>
          </a:prstGeom>
        </p:spPr>
        <p:txBody>
          <a:bodyPr anchor="b"/>
          <a:lstStyle>
            <a:lvl1pPr algn="ctr">
              <a:defRPr sz="589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6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txStyles>
    <p:titleStyle>
      <a:lvl1pPr algn="l" defTabSz="961766" rtl="0" eaLnBrk="1" latinLnBrk="0" hangingPunct="1">
        <a:spcBef>
          <a:spcPct val="0"/>
        </a:spcBef>
        <a:buNone/>
        <a:defRPr sz="6732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721324" indent="-721324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786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42649" indent="-596295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366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019708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45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596768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173828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817193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358238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752032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229970" indent="-480883" algn="l" defTabSz="961766" rtl="0" eaLnBrk="1" latinLnBrk="0" hangingPunct="1">
        <a:spcBef>
          <a:spcPts val="2104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2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1pPr>
      <a:lvl2pPr marL="961766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2pPr>
      <a:lvl3pPr marL="1923532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3pPr>
      <a:lvl4pPr marL="2885298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4pPr>
      <a:lvl5pPr marL="3847064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5pPr>
      <a:lvl6pPr marL="4808830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6pPr>
      <a:lvl7pPr marL="5770596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7pPr>
      <a:lvl8pPr marL="6732361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8pPr>
      <a:lvl9pPr marL="7694127" algn="l" defTabSz="961766" rtl="0" eaLnBrk="1" latinLnBrk="0" hangingPunct="1">
        <a:defRPr sz="37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16z.com/2023/06/20/emerging-" TargetMode="External"/><Relationship Id="rId13" Type="http://schemas.openxmlformats.org/officeDocument/2006/relationships/hyperlink" Target="https://docs.cohere.com/docs/introduc" TargetMode="External"/><Relationship Id="rId18" Type="http://schemas.openxmlformats.org/officeDocument/2006/relationships/hyperlink" Target="https://www.youtube.com/redirect?event=video_description&amp;redir_token=QUFFLUhqa1NWWE9MU2RiSURia1pFUTdNTGt0eU1NRjUyUXxBQ3Jtc0trM1ctSVc4RWVWRGpZRHlzRWZNN2YtWUhNcGZJMGdxbkZJWm5lZ2E1Tzk0RWpWUU1SYzJ4RThnbVdHWnRfclpxYnB1MEhFTVpkUzFYeXZKZ1lnQ04zZHN3VWtrZDBmWGhuUFZ0dUN2WmRqdDNkREswaw&amp;q=https%3A%2F%2Fwritings.stephenwolfram.com%2F2023%2F02%2Fwhat-is-chatgpt-doing-and-why-does-it-work%2F&amp;v=TFMXv7525b4" TargetMode="External"/><Relationship Id="rId3" Type="http://schemas.openxmlformats.org/officeDocument/2006/relationships/image" Target="../media/image44.jpg"/><Relationship Id="rId7" Type="http://schemas.openxmlformats.org/officeDocument/2006/relationships/hyperlink" Target="https://www.youtube.com/redirect?event=video_description&amp;redir_token=QUFFLUhqbG9UekRuZ2IzTzY0NmluWHFzTEFkTmx4ZFVEd3xBQ3Jtc0tsaXJCZTlVSEFnd2VBOU51NGZIMS1QQjJ6d3lBS0ViWjdEdjJRSkhFMTZTdk9PUHo3NU12YmZYLXlwOENfSDY5azBnWHo1RjdjQkV6RjdCU2VwS0ZzUzRac2luMmtTbVZJMmJNY0JHdlR2U1lyckkyOA&amp;q=https%3A%2F%2Fblog.streamlit.io%2Flangchain-tutorial-4-build-an-ask-the-doc-app%2F&amp;v=TFMXv7525b4" TargetMode="External"/><Relationship Id="rId12" Type="http://schemas.openxmlformats.org/officeDocument/2006/relationships/hyperlink" Target="https://www.youtube.com/redirect?event=video_description&amp;redir_token=QUFFLUhqa3VvMFpqUGs4TFIwVnFtYm1uQkZybUlGMDFoQXxBQ3Jtc0tscnViaEo4STd5MWkyeUZtV1dOaW5yY245NldsaHV1WlNFTjdlMWpXTm54YmlDVEhZNDJneHlZZ21faVkzekx5bjBjZ0tFcHZOOHZxTmc2UElUN1dMUkFuVjdyY2tjY2F5ZkN5YWNlaGxZdmJSTWdESQ&amp;q=https%3A%2F%2Fhuyenchip.com%2F2023%2F06%2F07%2Fgenerative-ai-strategy.html&amp;v=TFMXv7525b4" TargetMode="External"/><Relationship Id="rId17" Type="http://schemas.openxmlformats.org/officeDocument/2006/relationships/hyperlink" Target="https://writings.stephenwolfram.com/2" TargetMode="External"/><Relationship Id="rId2" Type="http://schemas.openxmlformats.org/officeDocument/2006/relationships/image" Target="../media/image43.png"/><Relationship Id="rId16" Type="http://schemas.openxmlformats.org/officeDocument/2006/relationships/hyperlink" Target="https://www.youtube.com/redirect?event=video_description&amp;redir_token=QUFFLUhqbGFCNG02dVlkR1NLLWpJMWpYUUhBUHRDd2RGZ3xBQ3Jtc0ttdDJYamE5VHNTLWJXaWk0aXc3VDU5VDNJZ0xhRHQ2Z1JwTXRHV2RIXzFQMkozZU9hbkg5QUJQTXJCSkRjckFYLUNPWFpoLUkzWHZjRHc2dFZLREh4TnBBbEpZTER0ZEpPMzc4ZXBNaERCVjJsNmMtQQ&amp;q=https%3A%2F%2Fmccormickml.com%2F2022%2F12%2F21%2Fhow-stable-diffusion-works%2Fhttps%3A%2F%2Fjalammar.github.io%2Fillustrated-stable-diffusion%2F&amp;v=TFMXv7525b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streamlit.io/langchain-t" TargetMode="External"/><Relationship Id="rId11" Type="http://schemas.openxmlformats.org/officeDocument/2006/relationships/hyperlink" Target="https://huyenchip.com/2023/06/07/gene" TargetMode="External"/><Relationship Id="rId5" Type="http://schemas.openxmlformats.org/officeDocument/2006/relationships/image" Target="../media/image45.png"/><Relationship Id="rId15" Type="http://schemas.openxmlformats.org/officeDocument/2006/relationships/hyperlink" Target="https://mccormickml.com/2022/12/21/ho" TargetMode="External"/><Relationship Id="rId10" Type="http://schemas.openxmlformats.org/officeDocument/2006/relationships/hyperlink" Target="https://www.promptingguide.ai/" TargetMode="External"/><Relationship Id="rId19" Type="http://schemas.openxmlformats.org/officeDocument/2006/relationships/hyperlink" Target="https://huggingface.co/blog/rlhf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youtube.com/redirect?event=video_description&amp;redir_token=QUFFLUhqbHk2OFE0TzljMnd1QWlCTmV6azN3MWZxeFJrd3xBQ3Jtc0tscjFKb0R3R0ZmM2s3eFpvNVgxWTF6V2Yxam1lVFNNWUZBR3VKbHFubDVHa0JZR1l5M0pSRzVlNWhBM1lEcm9sVkRPSXhadFlRZjBYSWhVZTZrT2F3VUFnSURubkJWdmF4NWg0TGc1cXFrLWpIcmExaw&amp;q=https%3A%2F%2Fa16z.com%2F2023%2F06%2F20%2Femerging-architectures-for-llm-applications%2F&amp;v=TFMXv7525b4" TargetMode="External"/><Relationship Id="rId14" Type="http://schemas.openxmlformats.org/officeDocument/2006/relationships/hyperlink" Target="https://www.youtube.com/redirect?event=video_description&amp;redir_token=QUFFLUhqbGwwMm5DV3B0U0RlbW9uZTJpekVKRkM2VHNIQXxBQ3Jtc0ttbWpaTjdHVEFWNDdieHFEdGhFbTA2XzdXX0pTNkloRGEzWHJFVzZmQ2l4RlVhOVVqTjNMYi14RGRmZ1AwVVZldnNLbTJRWGZTU3Q2dTd5WHR3alg2NGNnZDdkY0ZxV2RpNkduOFpOc0djTVVTcjg4TQ&amp;q=https%3A%2F%2Fdocs.cohere.com%2Fdocs%2Fintroduction-to-large-language-models&amp;v=TFMXv7525b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00987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0098762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30000" y="0"/>
                </a:lnTo>
                <a:lnTo>
                  <a:pt x="11430000" y="6000750"/>
                </a:lnTo>
                <a:lnTo>
                  <a:pt x="0" y="60007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4899"/>
            </a:schemeClr>
          </a:solidFill>
        </p:spPr>
        <p:txBody>
          <a:bodyPr wrap="square" lIns="0" tIns="0" rIns="0" bIns="0" rtlCol="0"/>
          <a:lstStyle/>
          <a:p>
            <a:endParaRPr sz="3029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-4926287"/>
            <a:ext cx="19235738" cy="10107311"/>
            <a:chOff x="0" y="0"/>
            <a:chExt cx="11430000" cy="6005830"/>
          </a:xfrm>
        </p:grpSpPr>
        <p:sp>
          <p:nvSpPr>
            <p:cNvPr id="5" name="object 5"/>
            <p:cNvSpPr/>
            <p:nvPr/>
          </p:nvSpPr>
          <p:spPr>
            <a:xfrm>
              <a:off x="4762" y="4762"/>
              <a:ext cx="0" cy="5996305"/>
            </a:xfrm>
            <a:custGeom>
              <a:avLst/>
              <a:gdLst/>
              <a:ahLst/>
              <a:cxnLst/>
              <a:rect l="l" t="t" r="r" b="b"/>
              <a:pathLst>
                <a:path h="5996305">
                  <a:moveTo>
                    <a:pt x="0" y="599598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29999" cy="213359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</p:pic>
      </p:grpSp>
      <p:sp>
        <p:nvSpPr>
          <p:cNvPr id="7" name="object 7"/>
          <p:cNvSpPr txBox="1"/>
          <p:nvPr/>
        </p:nvSpPr>
        <p:spPr>
          <a:xfrm>
            <a:off x="2315464" y="191967"/>
            <a:ext cx="6013305" cy="1135092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>
              <a:spcBef>
                <a:spcPts val="168"/>
              </a:spcBef>
            </a:pPr>
            <a:r>
              <a:rPr sz="7236" b="1" spc="-168" dirty="0">
                <a:latin typeface="Cambria"/>
                <a:cs typeface="Cambria"/>
              </a:rPr>
              <a:t>E</a:t>
            </a:r>
            <a:r>
              <a:rPr sz="7236" b="1" spc="-84" dirty="0">
                <a:latin typeface="Cambria"/>
                <a:cs typeface="Cambria"/>
              </a:rPr>
              <a:t>X</a:t>
            </a:r>
            <a:r>
              <a:rPr sz="7236" b="1" spc="-50" dirty="0">
                <a:latin typeface="Cambria"/>
                <a:cs typeface="Cambria"/>
              </a:rPr>
              <a:t>P</a:t>
            </a:r>
            <a:r>
              <a:rPr sz="7236" b="1" spc="25" dirty="0">
                <a:latin typeface="Cambria"/>
                <a:cs typeface="Cambria"/>
              </a:rPr>
              <a:t>L</a:t>
            </a:r>
            <a:r>
              <a:rPr sz="7236" b="1" spc="-8" dirty="0">
                <a:latin typeface="Cambria"/>
                <a:cs typeface="Cambria"/>
              </a:rPr>
              <a:t>O</a:t>
            </a:r>
            <a:r>
              <a:rPr sz="7236" b="1" spc="-278" dirty="0">
                <a:latin typeface="Cambria"/>
                <a:cs typeface="Cambria"/>
              </a:rPr>
              <a:t>RI</a:t>
            </a:r>
            <a:r>
              <a:rPr sz="7236" b="1" spc="236" dirty="0">
                <a:latin typeface="Cambria"/>
                <a:cs typeface="Cambria"/>
              </a:rPr>
              <a:t>N</a:t>
            </a:r>
            <a:r>
              <a:rPr sz="7236" b="1" spc="278" dirty="0">
                <a:latin typeface="Cambria"/>
                <a:cs typeface="Cambria"/>
              </a:rPr>
              <a:t>G</a:t>
            </a:r>
            <a:r>
              <a:rPr sz="7236" b="1" spc="-286" dirty="0">
                <a:latin typeface="Cambria"/>
                <a:cs typeface="Cambria"/>
              </a:rPr>
              <a:t> </a:t>
            </a:r>
            <a:r>
              <a:rPr sz="7236" b="1" spc="-202" dirty="0">
                <a:latin typeface="Cambria"/>
                <a:cs typeface="Cambria"/>
              </a:rPr>
              <a:t>A</a:t>
            </a:r>
            <a:r>
              <a:rPr sz="7236" b="1" spc="-126" dirty="0">
                <a:latin typeface="Cambria"/>
                <a:cs typeface="Cambria"/>
              </a:rPr>
              <a:t>I</a:t>
            </a:r>
            <a:endParaRPr sz="723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5464" y="1668630"/>
            <a:ext cx="8304495" cy="762840"/>
          </a:xfrm>
          <a:prstGeom prst="rect">
            <a:avLst/>
          </a:prstGeom>
        </p:spPr>
        <p:txBody>
          <a:bodyPr vert="horz" wrap="square" lIns="0" tIns="24577" rIns="0" bIns="0" rtlCol="0">
            <a:spAutoFit/>
          </a:bodyPr>
          <a:lstStyle/>
          <a:p>
            <a:pPr marL="21373">
              <a:spcBef>
                <a:spcPts val="192"/>
              </a:spcBef>
            </a:pPr>
            <a:r>
              <a:rPr sz="4796" b="1" u="heavy" spc="-160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O</a:t>
            </a:r>
            <a:r>
              <a:rPr sz="4796" b="1" u="heavy" spc="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V</a:t>
            </a:r>
            <a:r>
              <a:rPr sz="4796" b="1" u="heavy" spc="-10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E</a:t>
            </a:r>
            <a:r>
              <a:rPr sz="4796" b="1" u="heavy" spc="-12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R</a:t>
            </a:r>
            <a:r>
              <a:rPr sz="4796" b="1" u="heavy" spc="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V</a:t>
            </a:r>
            <a:r>
              <a:rPr sz="4796" b="1" u="heavy" spc="-13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I</a:t>
            </a:r>
            <a:r>
              <a:rPr sz="4796" b="1" u="heavy" spc="-10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E</a:t>
            </a:r>
            <a:r>
              <a:rPr sz="4796" b="1" u="heavy" spc="-143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W</a:t>
            </a:r>
            <a:r>
              <a:rPr sz="4796" b="1" u="heavy" spc="-17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 </a:t>
            </a:r>
            <a:r>
              <a:rPr sz="4796" b="1" u="heavy" spc="-34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O</a:t>
            </a:r>
            <a:r>
              <a:rPr sz="4796" b="1" u="heavy" spc="-10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F</a:t>
            </a:r>
            <a:r>
              <a:rPr sz="4796" b="1" u="heavy" spc="-143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 </a:t>
            </a:r>
            <a:r>
              <a:rPr sz="4796" b="1" u="heavy" spc="7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G</a:t>
            </a:r>
            <a:r>
              <a:rPr sz="4796" b="1" u="heavy" spc="-10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E</a:t>
            </a:r>
            <a:r>
              <a:rPr sz="4796" b="1" u="heavy" spc="16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N</a:t>
            </a:r>
            <a:r>
              <a:rPr sz="4796" b="1" u="heavy" spc="-10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E</a:t>
            </a:r>
            <a:r>
              <a:rPr sz="4796" b="1" u="heavy" spc="-12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R</a:t>
            </a:r>
            <a:r>
              <a:rPr sz="4796" b="1" u="heavy" spc="-32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A</a:t>
            </a:r>
            <a:r>
              <a:rPr sz="4796" b="1" u="heavy" spc="-26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T</a:t>
            </a:r>
            <a:r>
              <a:rPr sz="4796" b="1" u="heavy" spc="-13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I</a:t>
            </a:r>
            <a:r>
              <a:rPr sz="4796" b="1" u="heavy" spc="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V</a:t>
            </a:r>
            <a:r>
              <a:rPr sz="4796" b="1" u="heavy" spc="1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E</a:t>
            </a:r>
            <a:r>
              <a:rPr sz="4796" b="1" u="heavy" spc="-13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 </a:t>
            </a:r>
            <a:r>
              <a:rPr sz="4796" b="1" u="heavy" spc="-7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Cambria"/>
                <a:cs typeface="Cambria"/>
              </a:rPr>
              <a:t>AI</a:t>
            </a:r>
            <a:endParaRPr sz="4796">
              <a:latin typeface="Cambria"/>
              <a:cs typeface="Cambr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4607CF-62DA-D1B6-ECAB-C1F1E79B5FEE}"/>
              </a:ext>
            </a:extLst>
          </p:cNvPr>
          <p:cNvSpPr txBox="1"/>
          <p:nvPr/>
        </p:nvSpPr>
        <p:spPr>
          <a:xfrm>
            <a:off x="14037469" y="3022600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BY </a:t>
            </a:r>
          </a:p>
          <a:p>
            <a:r>
              <a:rPr lang="en-US" sz="4000" dirty="0"/>
              <a:t>Nidhi Sinha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19582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5731" y="-4926288"/>
            <a:ext cx="19235738" cy="11958217"/>
          </a:xfrm>
          <a:custGeom>
            <a:avLst/>
            <a:gdLst/>
            <a:ahLst/>
            <a:cxnLst/>
            <a:rect l="l" t="t" r="r" b="b"/>
            <a:pathLst>
              <a:path w="11430000" h="7105650">
                <a:moveTo>
                  <a:pt x="0" y="0"/>
                </a:moveTo>
                <a:lnTo>
                  <a:pt x="11430000" y="0"/>
                </a:lnTo>
                <a:lnTo>
                  <a:pt x="11430000" y="7105650"/>
                </a:lnTo>
                <a:lnTo>
                  <a:pt x="0" y="7105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1950736"/>
          </a:xfrm>
          <a:custGeom>
            <a:avLst/>
            <a:gdLst/>
            <a:ahLst/>
            <a:cxnLst/>
            <a:rect l="l" t="t" r="r" b="b"/>
            <a:pathLst>
              <a:path h="7101205">
                <a:moveTo>
                  <a:pt x="0" y="710088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463" y="-4159156"/>
            <a:ext cx="5719426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135" dirty="0"/>
              <a:t>R</a:t>
            </a:r>
            <a:r>
              <a:rPr spc="-530" dirty="0"/>
              <a:t>e</a:t>
            </a:r>
            <a:r>
              <a:rPr spc="-395" dirty="0"/>
              <a:t>w</a:t>
            </a:r>
            <a:r>
              <a:rPr spc="-404" dirty="0"/>
              <a:t>a</a:t>
            </a:r>
            <a:r>
              <a:rPr spc="-286" dirty="0"/>
              <a:t>r</a:t>
            </a:r>
            <a:r>
              <a:rPr spc="-168" dirty="0"/>
              <a:t>d</a:t>
            </a:r>
            <a:r>
              <a:rPr lang="en-US" spc="-682" dirty="0"/>
              <a:t> Mo</a:t>
            </a:r>
            <a:r>
              <a:rPr spc="-320" dirty="0"/>
              <a:t>d</a:t>
            </a:r>
            <a:r>
              <a:rPr spc="-530" dirty="0"/>
              <a:t>e</a:t>
            </a:r>
            <a:r>
              <a:rPr spc="-252" dirty="0"/>
              <a:t>l</a:t>
            </a:r>
            <a:r>
              <a:rPr spc="-278" dirty="0"/>
              <a:t>i</a:t>
            </a:r>
            <a:r>
              <a:rPr spc="-370" dirty="0"/>
              <a:t>n</a:t>
            </a:r>
            <a:r>
              <a:rPr spc="210" dirty="0"/>
              <a:t>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6778" y="-2457702"/>
            <a:ext cx="7678238" cy="408756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404467" y="2239023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/>
          <p:nvPr/>
        </p:nvSpPr>
        <p:spPr>
          <a:xfrm>
            <a:off x="2404467" y="4050388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9" name="object 9"/>
          <p:cNvSpPr/>
          <p:nvPr/>
        </p:nvSpPr>
        <p:spPr>
          <a:xfrm>
            <a:off x="2404467" y="5316741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0" name="object 10"/>
          <p:cNvSpPr txBox="1"/>
          <p:nvPr/>
        </p:nvSpPr>
        <p:spPr>
          <a:xfrm>
            <a:off x="2805623" y="1862175"/>
            <a:ext cx="14116894" cy="4154251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 marR="8549">
              <a:lnSpc>
                <a:spcPct val="154000"/>
              </a:lnSpc>
              <a:spcBef>
                <a:spcPts val="219"/>
              </a:spcBef>
            </a:pP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Reward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technique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train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large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(LLMs)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behave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desired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03" dirty="0">
                <a:solidFill>
                  <a:srgbClr val="262525"/>
                </a:solidFill>
                <a:latin typeface="Verdana"/>
                <a:cs typeface="Verdana"/>
              </a:rPr>
              <a:t>way.The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LLM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trained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maximize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expected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reward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signal.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means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LLM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will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take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actions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more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likely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rewarded.</a:t>
            </a:r>
            <a:endParaRPr sz="2356">
              <a:latin typeface="Verdana"/>
              <a:cs typeface="Verdana"/>
            </a:endParaRPr>
          </a:p>
          <a:p>
            <a:pPr marL="21373" marR="563174">
              <a:lnSpc>
                <a:spcPct val="156200"/>
              </a:lnSpc>
              <a:spcBef>
                <a:spcPts val="1136"/>
              </a:spcBef>
            </a:pP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Reward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modeling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train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LLMs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perform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variety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tasks,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such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as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generating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text,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translating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languages,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answering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questions.</a:t>
            </a:r>
            <a:endParaRPr sz="2356">
              <a:latin typeface="Verdana"/>
              <a:cs typeface="Verdana"/>
            </a:endParaRPr>
          </a:p>
          <a:p>
            <a:pPr marL="21373" marR="798275">
              <a:lnSpc>
                <a:spcPct val="145200"/>
              </a:lnSpc>
              <a:spcBef>
                <a:spcPts val="799"/>
              </a:spcBef>
            </a:pPr>
            <a:r>
              <a:rPr sz="2356" b="1" u="sng" spc="-27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For</a:t>
            </a:r>
            <a:r>
              <a:rPr sz="2356" b="1" u="sng" spc="-480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2356" b="1" u="sng" spc="-35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exam</a:t>
            </a:r>
            <a:r>
              <a:rPr sz="2356" b="1" spc="-353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b="1" u="sng" spc="-35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le</a:t>
            </a:r>
            <a:r>
              <a:rPr sz="2356" b="1" spc="-25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777" spc="1616" dirty="0">
                <a:latin typeface="Trebuchet MS"/>
                <a:cs typeface="Trebuchet MS"/>
              </a:rPr>
              <a:t>🌟</a:t>
            </a:r>
            <a:r>
              <a:rPr sz="2777" spc="-404" dirty="0">
                <a:latin typeface="Trebuchet MS"/>
                <a:cs typeface="Trebuchet MS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LLM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trained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generate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text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rewarded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generating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text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factual,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coherent,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grammatically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correct.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723071" y="4237162"/>
            <a:ext cx="4697795" cy="2989020"/>
            <a:chOff x="8748544" y="5444981"/>
            <a:chExt cx="2791460" cy="177609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6564883"/>
              <a:ext cx="1754504" cy="419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8544" y="5444981"/>
              <a:ext cx="2790993" cy="177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7"/>
            <a:ext cx="19235738" cy="127917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7"/>
            <a:ext cx="19235738" cy="12791765"/>
          </a:xfrm>
          <a:custGeom>
            <a:avLst/>
            <a:gdLst/>
            <a:ahLst/>
            <a:cxnLst/>
            <a:rect l="l" t="t" r="r" b="b"/>
            <a:pathLst>
              <a:path w="11430000" h="7600950">
                <a:moveTo>
                  <a:pt x="0" y="0"/>
                </a:moveTo>
                <a:lnTo>
                  <a:pt x="11430000" y="0"/>
                </a:lnTo>
                <a:lnTo>
                  <a:pt x="11430000" y="7600949"/>
                </a:lnTo>
                <a:lnTo>
                  <a:pt x="0" y="76009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2784285"/>
          </a:xfrm>
          <a:custGeom>
            <a:avLst/>
            <a:gdLst/>
            <a:ahLst/>
            <a:cxnLst/>
            <a:rect l="l" t="t" r="r" b="b"/>
            <a:pathLst>
              <a:path h="7596505">
                <a:moveTo>
                  <a:pt x="0" y="7596186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463" y="-4159156"/>
            <a:ext cx="14161777" cy="1854937"/>
          </a:xfrm>
          <a:prstGeom prst="rect">
            <a:avLst/>
          </a:prstGeom>
        </p:spPr>
        <p:txBody>
          <a:bodyPr vert="horz" wrap="square" lIns="0" tIns="18167" rIns="0" bIns="0" rtlCol="0">
            <a:spAutoFit/>
          </a:bodyPr>
          <a:lstStyle/>
          <a:p>
            <a:pPr marL="21373" marR="8549">
              <a:lnSpc>
                <a:spcPts val="7438"/>
              </a:lnSpc>
              <a:spcBef>
                <a:spcPts val="143"/>
              </a:spcBef>
            </a:pPr>
            <a:r>
              <a:rPr spc="135" dirty="0"/>
              <a:t>R</a:t>
            </a:r>
            <a:r>
              <a:rPr spc="109" dirty="0"/>
              <a:t>L</a:t>
            </a:r>
            <a:r>
              <a:rPr spc="202" dirty="0"/>
              <a:t>H</a:t>
            </a:r>
            <a:r>
              <a:rPr spc="-454" dirty="0"/>
              <a:t>F</a:t>
            </a:r>
            <a:r>
              <a:rPr spc="-177" dirty="0"/>
              <a:t>(</a:t>
            </a:r>
            <a:r>
              <a:rPr spc="135" dirty="0"/>
              <a:t>R</a:t>
            </a:r>
            <a:r>
              <a:rPr spc="-530" dirty="0"/>
              <a:t>e</a:t>
            </a:r>
            <a:r>
              <a:rPr spc="-278" dirty="0"/>
              <a:t>i</a:t>
            </a:r>
            <a:r>
              <a:rPr spc="-370" dirty="0"/>
              <a:t>n</a:t>
            </a:r>
            <a:r>
              <a:rPr spc="-185" dirty="0"/>
              <a:t>f</a:t>
            </a:r>
            <a:r>
              <a:rPr spc="-236" dirty="0"/>
              <a:t>o</a:t>
            </a:r>
            <a:r>
              <a:rPr spc="-286" dirty="0"/>
              <a:t>rc</a:t>
            </a:r>
            <a:r>
              <a:rPr spc="-530" dirty="0"/>
              <a:t>e</a:t>
            </a:r>
            <a:r>
              <a:rPr spc="-471" dirty="0"/>
              <a:t>m</a:t>
            </a:r>
            <a:r>
              <a:rPr spc="-530" dirty="0"/>
              <a:t>e</a:t>
            </a:r>
            <a:r>
              <a:rPr spc="-370" dirty="0"/>
              <a:t>n</a:t>
            </a:r>
            <a:r>
              <a:rPr spc="-278" dirty="0"/>
              <a:t>t</a:t>
            </a:r>
            <a:r>
              <a:rPr spc="-606" dirty="0"/>
              <a:t> </a:t>
            </a:r>
            <a:r>
              <a:rPr spc="109" dirty="0"/>
              <a:t>L</a:t>
            </a:r>
            <a:r>
              <a:rPr spc="-530" dirty="0"/>
              <a:t>e</a:t>
            </a:r>
            <a:r>
              <a:rPr spc="-404" dirty="0"/>
              <a:t>a</a:t>
            </a:r>
            <a:r>
              <a:rPr spc="-286" dirty="0"/>
              <a:t>r</a:t>
            </a:r>
            <a:r>
              <a:rPr spc="-370" dirty="0"/>
              <a:t>n</a:t>
            </a:r>
            <a:r>
              <a:rPr spc="-278" dirty="0"/>
              <a:t>i</a:t>
            </a:r>
            <a:r>
              <a:rPr spc="-370" dirty="0"/>
              <a:t>n</a:t>
            </a:r>
            <a:r>
              <a:rPr spc="210" dirty="0"/>
              <a:t>g</a:t>
            </a:r>
            <a:r>
              <a:rPr spc="-589" dirty="0"/>
              <a:t> </a:t>
            </a:r>
            <a:r>
              <a:rPr spc="-707" dirty="0"/>
              <a:t>F</a:t>
            </a:r>
            <a:r>
              <a:rPr spc="-286" dirty="0"/>
              <a:t>r</a:t>
            </a:r>
            <a:r>
              <a:rPr spc="-236" dirty="0"/>
              <a:t>o</a:t>
            </a:r>
            <a:r>
              <a:rPr spc="-320" dirty="0"/>
              <a:t>m</a:t>
            </a:r>
            <a:r>
              <a:rPr spc="-682" dirty="0"/>
              <a:t> </a:t>
            </a:r>
            <a:r>
              <a:rPr spc="202" dirty="0"/>
              <a:t>H</a:t>
            </a:r>
            <a:r>
              <a:rPr spc="-379" dirty="0"/>
              <a:t>u</a:t>
            </a:r>
            <a:r>
              <a:rPr spc="-471" dirty="0"/>
              <a:t>m</a:t>
            </a:r>
            <a:r>
              <a:rPr spc="-404" dirty="0"/>
              <a:t>a</a:t>
            </a:r>
            <a:r>
              <a:rPr spc="-160" dirty="0"/>
              <a:t>n  </a:t>
            </a:r>
            <a:r>
              <a:rPr spc="-370" dirty="0"/>
              <a:t>Feedback)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8663" y="-1495916"/>
            <a:ext cx="7774417" cy="450434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404467" y="3633614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/>
          <p:nvPr/>
        </p:nvSpPr>
        <p:spPr>
          <a:xfrm>
            <a:off x="2404467" y="4883937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9" name="object 9"/>
          <p:cNvSpPr/>
          <p:nvPr/>
        </p:nvSpPr>
        <p:spPr>
          <a:xfrm>
            <a:off x="2404467" y="5589247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0" name="object 10"/>
          <p:cNvSpPr txBox="1"/>
          <p:nvPr/>
        </p:nvSpPr>
        <p:spPr>
          <a:xfrm>
            <a:off x="2805623" y="3272795"/>
            <a:ext cx="14039951" cy="3565908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 marR="44883">
              <a:lnSpc>
                <a:spcPct val="151800"/>
              </a:lnSpc>
              <a:spcBef>
                <a:spcPts val="151"/>
              </a:spcBef>
            </a:pP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Reinforcement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learning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43" dirty="0">
                <a:solidFill>
                  <a:srgbClr val="262525"/>
                </a:solidFill>
                <a:latin typeface="Verdana"/>
                <a:cs typeface="Verdana"/>
              </a:rPr>
              <a:t>from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human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feedback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(RLHF)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technique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combines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reinforcement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learning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human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feedback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train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agents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perform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tasks.</a:t>
            </a:r>
            <a:endParaRPr sz="2356">
              <a:latin typeface="Verdana"/>
              <a:cs typeface="Verdana"/>
            </a:endParaRPr>
          </a:p>
          <a:p>
            <a:pPr>
              <a:spcBef>
                <a:spcPts val="67"/>
              </a:spcBef>
            </a:pPr>
            <a:endParaRPr sz="2188">
              <a:latin typeface="Verdana"/>
              <a:cs typeface="Verdana"/>
            </a:endParaRPr>
          </a:p>
          <a:p>
            <a:pPr marL="21373"/>
            <a:r>
              <a:rPr sz="2356" spc="-29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RLHF,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agent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given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reward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signal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taking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actions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consistent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with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desired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behavior.</a:t>
            </a:r>
            <a:endParaRPr sz="2356">
              <a:latin typeface="Verdana"/>
              <a:cs typeface="Verdana"/>
            </a:endParaRPr>
          </a:p>
          <a:p>
            <a:pPr marL="21373" marR="8549">
              <a:lnSpc>
                <a:spcPct val="150400"/>
              </a:lnSpc>
              <a:spcBef>
                <a:spcPts val="631"/>
              </a:spcBef>
            </a:pPr>
            <a:r>
              <a:rPr sz="2356" b="1" u="sng" spc="-27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For</a:t>
            </a:r>
            <a:r>
              <a:rPr sz="2356" b="1" u="sng" spc="-480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2356" b="1" u="sng" spc="-35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exam</a:t>
            </a:r>
            <a:r>
              <a:rPr sz="2356" b="1" spc="-353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b="1" u="sng" spc="-35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le</a:t>
            </a:r>
            <a:r>
              <a:rPr sz="2356" b="1" spc="-25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777" spc="1616" dirty="0">
                <a:latin typeface="Trebuchet MS"/>
                <a:cs typeface="Trebuchet MS"/>
              </a:rPr>
              <a:t>🌟</a:t>
            </a:r>
            <a:r>
              <a:rPr sz="2777" spc="-412" dirty="0">
                <a:latin typeface="Trebuchet MS"/>
                <a:cs typeface="Trebuchet MS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agent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trained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play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game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rewarded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taking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actions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lead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winning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game.</a:t>
            </a:r>
            <a:r>
              <a:rPr sz="2356" spc="-52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human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provide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feedback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agent's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actions,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agent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use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this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feedback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how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play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game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better.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100451" y="5195505"/>
            <a:ext cx="4320560" cy="2866125"/>
            <a:chOff x="8972785" y="6014435"/>
            <a:chExt cx="2567305" cy="170307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7061707"/>
              <a:ext cx="1754504" cy="419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2785" y="6014435"/>
              <a:ext cx="2566751" cy="1702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7"/>
            <a:ext cx="19235738" cy="1168571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7"/>
            <a:ext cx="19235738" cy="11685711"/>
          </a:xfrm>
          <a:custGeom>
            <a:avLst/>
            <a:gdLst/>
            <a:ahLst/>
            <a:cxnLst/>
            <a:rect l="l" t="t" r="r" b="b"/>
            <a:pathLst>
              <a:path w="11430000" h="6943725">
                <a:moveTo>
                  <a:pt x="0" y="0"/>
                </a:moveTo>
                <a:lnTo>
                  <a:pt x="11430000" y="0"/>
                </a:lnTo>
                <a:lnTo>
                  <a:pt x="11430000" y="6943710"/>
                </a:lnTo>
                <a:lnTo>
                  <a:pt x="0" y="69437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4"/>
            <a:ext cx="0" cy="11678230"/>
          </a:xfrm>
          <a:custGeom>
            <a:avLst/>
            <a:gdLst/>
            <a:ahLst/>
            <a:cxnLst/>
            <a:rect l="l" t="t" r="r" b="b"/>
            <a:pathLst>
              <a:path h="6939280">
                <a:moveTo>
                  <a:pt x="0" y="693894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3915" y="-4095036"/>
            <a:ext cx="15724317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8853">
              <a:spcBef>
                <a:spcPts val="227"/>
              </a:spcBef>
            </a:pPr>
            <a:r>
              <a:rPr spc="135" dirty="0"/>
              <a:t>C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67" dirty="0"/>
              <a:t>s</a:t>
            </a:r>
            <a:r>
              <a:rPr spc="-278" dirty="0"/>
              <a:t>i</a:t>
            </a:r>
            <a:r>
              <a:rPr spc="-320" dirty="0"/>
              <a:t>d</a:t>
            </a:r>
            <a:r>
              <a:rPr spc="-530" dirty="0"/>
              <a:t>e</a:t>
            </a:r>
            <a:r>
              <a:rPr spc="-286" dirty="0"/>
              <a:t>r</a:t>
            </a:r>
            <a:r>
              <a:rPr spc="-404" dirty="0"/>
              <a:t>a</a:t>
            </a:r>
            <a:r>
              <a:rPr spc="-353" dirty="0"/>
              <a:t>t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135" dirty="0"/>
              <a:t>s</a:t>
            </a:r>
            <a:r>
              <a:rPr spc="-597" dirty="0"/>
              <a:t> </a:t>
            </a:r>
            <a:r>
              <a:rPr spc="84" dirty="0"/>
              <a:t>&amp;</a:t>
            </a:r>
            <a:r>
              <a:rPr spc="-665" dirty="0"/>
              <a:t> </a:t>
            </a:r>
            <a:r>
              <a:rPr spc="109" dirty="0"/>
              <a:t>L</a:t>
            </a:r>
            <a:r>
              <a:rPr spc="-278" dirty="0"/>
              <a:t>i</a:t>
            </a:r>
            <a:r>
              <a:rPr spc="-471" dirty="0"/>
              <a:t>m</a:t>
            </a:r>
            <a:r>
              <a:rPr spc="-278" dirty="0"/>
              <a:t>i</a:t>
            </a:r>
            <a:r>
              <a:rPr spc="-353" dirty="0"/>
              <a:t>t</a:t>
            </a:r>
            <a:r>
              <a:rPr spc="-404" dirty="0"/>
              <a:t>a</a:t>
            </a:r>
            <a:r>
              <a:rPr spc="-353" dirty="0"/>
              <a:t>t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135" dirty="0"/>
              <a:t>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340349" y="-2121075"/>
            <a:ext cx="689281" cy="689281"/>
            <a:chOff x="1390650" y="1666875"/>
            <a:chExt cx="409575" cy="409575"/>
          </a:xfrm>
        </p:grpSpPr>
        <p:sp>
          <p:nvSpPr>
            <p:cNvPr id="7" name="object 7"/>
            <p:cNvSpPr/>
            <p:nvPr/>
          </p:nvSpPr>
          <p:spPr>
            <a:xfrm>
              <a:off x="1395412" y="1671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4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8" name="object 8"/>
            <p:cNvSpPr/>
            <p:nvPr/>
          </p:nvSpPr>
          <p:spPr>
            <a:xfrm>
              <a:off x="1395412" y="1671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96059" y="32337"/>
                  </a:lnTo>
                  <a:lnTo>
                    <a:pt x="397382" y="35518"/>
                  </a:lnTo>
                  <a:lnTo>
                    <a:pt x="398373" y="38795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97382" y="364531"/>
                  </a:lnTo>
                  <a:lnTo>
                    <a:pt x="396059" y="367712"/>
                  </a:lnTo>
                  <a:lnTo>
                    <a:pt x="394744" y="370884"/>
                  </a:lnTo>
                  <a:lnTo>
                    <a:pt x="364531" y="397373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6915" y="373903"/>
                  </a:lnTo>
                  <a:lnTo>
                    <a:pt x="3990" y="367712"/>
                  </a:lnTo>
                  <a:lnTo>
                    <a:pt x="2667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28612" y="-2121290"/>
            <a:ext cx="4341933" cy="1175744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>
              <a:lnSpc>
                <a:spcPts val="4148"/>
              </a:lnSpc>
              <a:spcBef>
                <a:spcPts val="168"/>
              </a:spcBef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1	</a:t>
            </a:r>
            <a:r>
              <a:rPr sz="5427" b="1" spc="37" baseline="1291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5427" b="1" spc="-427" baseline="1291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5427" b="1" spc="-252" baseline="1291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5427" b="1" spc="-227" baseline="129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5427" b="1" baseline="1291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5427" b="1" spc="-301" baseline="1291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5427" b="1" spc="-163" baseline="1291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5427" b="1" spc="-301" baseline="1291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5427" b="1" spc="101" baseline="129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5427" b="1" spc="-517" baseline="1291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5427" b="1" spc="-227" baseline="129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5427" b="1" spc="-289" baseline="1291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5427" b="1" spc="-264" baseline="1291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5427" b="1" spc="-301" baseline="1291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5427" b="1" spc="-379" baseline="1291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5427" b="1" spc="101" baseline="129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endParaRPr sz="5427" baseline="1291">
              <a:latin typeface="Trebuchet MS"/>
              <a:cs typeface="Trebuchet MS"/>
            </a:endParaRPr>
          </a:p>
          <a:p>
            <a:pPr marL="803618">
              <a:lnSpc>
                <a:spcPts val="4855"/>
              </a:lnSpc>
            </a:pPr>
            <a:r>
              <a:rPr sz="4207" spc="2407" dirty="0">
                <a:latin typeface="Trebuchet MS"/>
                <a:cs typeface="Trebuchet MS"/>
              </a:rPr>
              <a:t>🤨</a:t>
            </a:r>
            <a:endParaRPr sz="4207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50225" y="-341769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1" name="object 11"/>
          <p:cNvSpPr txBox="1"/>
          <p:nvPr/>
        </p:nvSpPr>
        <p:spPr>
          <a:xfrm>
            <a:off x="3704045" y="-618659"/>
            <a:ext cx="3292517" cy="1737290"/>
          </a:xfrm>
          <a:prstGeom prst="rect">
            <a:avLst/>
          </a:prstGeom>
        </p:spPr>
        <p:txBody>
          <a:bodyPr vert="horz" wrap="square" lIns="0" tIns="10687" rIns="0" bIns="0" rtlCol="0">
            <a:spAutoFit/>
          </a:bodyPr>
          <a:lstStyle/>
          <a:p>
            <a:pPr marL="21373" marR="8549">
              <a:lnSpc>
                <a:spcPct val="150400"/>
              </a:lnSpc>
              <a:spcBef>
                <a:spcPts val="84"/>
              </a:spcBef>
            </a:pP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h 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r 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0225" y="1581804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24"/>
                </a:lnTo>
                <a:lnTo>
                  <a:pt x="0" y="26965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65"/>
                </a:lnTo>
                <a:lnTo>
                  <a:pt x="30003" y="47024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3" name="object 13"/>
          <p:cNvSpPr/>
          <p:nvPr/>
        </p:nvSpPr>
        <p:spPr>
          <a:xfrm>
            <a:off x="4742139" y="1726072"/>
            <a:ext cx="246859" cy="16030"/>
          </a:xfrm>
          <a:custGeom>
            <a:avLst/>
            <a:gdLst/>
            <a:ahLst/>
            <a:cxnLst/>
            <a:rect l="l" t="t" r="r" b="b"/>
            <a:pathLst>
              <a:path w="146685" h="9525">
                <a:moveTo>
                  <a:pt x="146398" y="9525"/>
                </a:moveTo>
                <a:lnTo>
                  <a:pt x="0" y="9525"/>
                </a:lnTo>
                <a:lnTo>
                  <a:pt x="0" y="0"/>
                </a:lnTo>
                <a:lnTo>
                  <a:pt x="146398" y="0"/>
                </a:lnTo>
                <a:lnTo>
                  <a:pt x="146398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4" name="object 14"/>
          <p:cNvSpPr txBox="1"/>
          <p:nvPr/>
        </p:nvSpPr>
        <p:spPr>
          <a:xfrm>
            <a:off x="3704045" y="1229302"/>
            <a:ext cx="3174965" cy="2246387"/>
          </a:xfrm>
          <a:prstGeom prst="rect">
            <a:avLst/>
          </a:prstGeom>
        </p:spPr>
        <p:txBody>
          <a:bodyPr vert="horz" wrap="square" lIns="0" tIns="24577" rIns="0" bIns="0" rtlCol="0">
            <a:spAutoFit/>
          </a:bodyPr>
          <a:lstStyle/>
          <a:p>
            <a:pPr marL="21373" marR="8549">
              <a:lnSpc>
                <a:spcPct val="148300"/>
              </a:lnSpc>
              <a:spcBef>
                <a:spcPts val="192"/>
              </a:spcBef>
            </a:pPr>
            <a:r>
              <a:rPr sz="1935" b="1" i="1" u="sng" spc="-30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</a:t>
            </a:r>
            <a:r>
              <a:rPr sz="1935" b="1" i="1" u="sng" spc="-379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o</a:t>
            </a:r>
            <a:r>
              <a:rPr sz="1935" b="1" i="1" u="sng" spc="-192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r</a:t>
            </a:r>
            <a:r>
              <a:rPr sz="1935" b="1" i="1" u="sng" spc="-3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1935" b="1" i="1" u="sng" spc="-32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</a:t>
            </a:r>
            <a:r>
              <a:rPr sz="1935" b="1" i="1" u="sng" spc="-337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xa</a:t>
            </a:r>
            <a:r>
              <a:rPr sz="1935" b="1" i="1" u="sng" spc="-46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m</a:t>
            </a:r>
            <a:r>
              <a:rPr sz="1935" b="1" i="1" spc="-278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b="1" i="1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b="1" i="1" spc="-286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b="1" i="1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272" spc="2541" dirty="0">
                <a:latin typeface="Trebuchet MS"/>
                <a:cs typeface="Trebuchet MS"/>
              </a:rPr>
              <a:t>🌟</a:t>
            </a:r>
            <a:r>
              <a:rPr sz="2272" spc="-84" dirty="0">
                <a:latin typeface="Trebuchet MS"/>
                <a:cs typeface="Trebuchet MS"/>
              </a:rPr>
              <a:t> </a:t>
            </a:r>
            <a:r>
              <a:rPr sz="1935" spc="-37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h  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126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42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y 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ix 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93551" y="-2121075"/>
            <a:ext cx="689281" cy="689281"/>
            <a:chOff x="4333875" y="1666875"/>
            <a:chExt cx="409575" cy="409575"/>
          </a:xfrm>
        </p:grpSpPr>
        <p:sp>
          <p:nvSpPr>
            <p:cNvPr id="16" name="object 16"/>
            <p:cNvSpPr/>
            <p:nvPr/>
          </p:nvSpPr>
          <p:spPr>
            <a:xfrm>
              <a:off x="4338637" y="1671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3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38637" y="1671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20421" y="1074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65" y="530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84705" y="15344"/>
                  </a:lnTo>
                  <a:lnTo>
                    <a:pt x="387134" y="17773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84705" y="384705"/>
                  </a:lnTo>
                  <a:lnTo>
                    <a:pt x="382276" y="387134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15344" y="384705"/>
                  </a:lnTo>
                  <a:lnTo>
                    <a:pt x="12915" y="382276"/>
                  </a:lnTo>
                  <a:lnTo>
                    <a:pt x="10734" y="379628"/>
                  </a:lnTo>
                  <a:lnTo>
                    <a:pt x="8829" y="376770"/>
                  </a:lnTo>
                  <a:lnTo>
                    <a:pt x="6915" y="373903"/>
                  </a:lnTo>
                  <a:lnTo>
                    <a:pt x="5305" y="370884"/>
                  </a:lnTo>
                  <a:lnTo>
                    <a:pt x="3990" y="367712"/>
                  </a:lnTo>
                  <a:lnTo>
                    <a:pt x="2666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8" name="object 18"/>
          <p:cNvSpPr/>
          <p:nvPr/>
        </p:nvSpPr>
        <p:spPr>
          <a:xfrm>
            <a:off x="8303428" y="-341769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9" name="object 19"/>
          <p:cNvSpPr txBox="1"/>
          <p:nvPr/>
        </p:nvSpPr>
        <p:spPr>
          <a:xfrm>
            <a:off x="7484828" y="-2121289"/>
            <a:ext cx="4159194" cy="2927336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803618" marR="1140240" indent="-783314">
              <a:lnSpc>
                <a:spcPts val="4544"/>
              </a:lnSpc>
              <a:spcBef>
                <a:spcPts val="151"/>
              </a:spcBef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2	</a:t>
            </a:r>
            <a:r>
              <a:rPr sz="5427" b="1" spc="37" baseline="1291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5427" b="1" spc="-427" baseline="1291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5427" b="1" spc="-252" baseline="1291" dirty="0">
                <a:solidFill>
                  <a:srgbClr val="262525"/>
                </a:solidFill>
                <a:latin typeface="Trebuchet MS"/>
                <a:cs typeface="Trebuchet MS"/>
              </a:rPr>
              <a:t>b</a:t>
            </a:r>
            <a:r>
              <a:rPr sz="5427" b="1" spc="-227" baseline="129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5427" b="1" baseline="1291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5427" b="1" spc="-301" baseline="1291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5427" b="1" spc="-163" baseline="1291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5427" b="1" spc="-301" baseline="1291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5427" b="1" spc="74" baseline="1291" dirty="0">
                <a:solidFill>
                  <a:srgbClr val="262525"/>
                </a:solidFill>
                <a:latin typeface="Trebuchet MS"/>
                <a:cs typeface="Trebuchet MS"/>
              </a:rPr>
              <a:t>s  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spc="-202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-177" dirty="0">
                <a:solidFill>
                  <a:srgbClr val="262525"/>
                </a:solidFill>
                <a:latin typeface="Trebuchet MS"/>
                <a:cs typeface="Trebuchet MS"/>
              </a:rPr>
              <a:t>p</a:t>
            </a:r>
            <a:r>
              <a:rPr sz="3618" b="1" spc="-202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67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3618" b="1" spc="-343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4207" spc="4813" dirty="0">
                <a:latin typeface="Trebuchet MS"/>
                <a:cs typeface="Trebuchet MS"/>
              </a:rPr>
              <a:t>🫥</a:t>
            </a:r>
            <a:endParaRPr sz="4207">
              <a:latin typeface="Trebuchet MS"/>
              <a:cs typeface="Trebuchet MS"/>
            </a:endParaRPr>
          </a:p>
          <a:p>
            <a:pPr marL="1195810" marR="8549">
              <a:lnSpc>
                <a:spcPct val="146700"/>
              </a:lnSpc>
              <a:spcBef>
                <a:spcPts val="2758"/>
              </a:spcBef>
            </a:pP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al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outputs.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03428" y="700166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65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65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1" name="object 21"/>
          <p:cNvSpPr/>
          <p:nvPr/>
        </p:nvSpPr>
        <p:spPr>
          <a:xfrm>
            <a:off x="9698607" y="844434"/>
            <a:ext cx="288536" cy="16030"/>
          </a:xfrm>
          <a:custGeom>
            <a:avLst/>
            <a:gdLst/>
            <a:ahLst/>
            <a:cxnLst/>
            <a:rect l="l" t="t" r="r" b="b"/>
            <a:pathLst>
              <a:path w="171450" h="9525">
                <a:moveTo>
                  <a:pt x="171250" y="9525"/>
                </a:moveTo>
                <a:lnTo>
                  <a:pt x="0" y="9525"/>
                </a:lnTo>
                <a:lnTo>
                  <a:pt x="0" y="0"/>
                </a:lnTo>
                <a:lnTo>
                  <a:pt x="171250" y="0"/>
                </a:lnTo>
                <a:lnTo>
                  <a:pt x="171250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2" name="object 22"/>
          <p:cNvSpPr txBox="1"/>
          <p:nvPr/>
        </p:nvSpPr>
        <p:spPr>
          <a:xfrm>
            <a:off x="8660260" y="347664"/>
            <a:ext cx="3260458" cy="1798466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 marR="8549">
              <a:lnSpc>
                <a:spcPct val="147000"/>
              </a:lnSpc>
              <a:spcBef>
                <a:spcPts val="227"/>
              </a:spcBef>
            </a:pPr>
            <a:r>
              <a:rPr sz="1935" b="1" i="1" u="sng" spc="-30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</a:t>
            </a:r>
            <a:r>
              <a:rPr sz="1935" b="1" i="1" u="sng" spc="-379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o</a:t>
            </a:r>
            <a:r>
              <a:rPr sz="1935" b="1" i="1" u="sng" spc="-192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r</a:t>
            </a:r>
            <a:r>
              <a:rPr sz="1935" b="1" i="1" u="sng" spc="-3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1935" b="1" i="1" u="sng" spc="-32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</a:t>
            </a:r>
            <a:r>
              <a:rPr sz="1935" b="1" i="1" u="sng" spc="-337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xa</a:t>
            </a:r>
            <a:r>
              <a:rPr sz="1935" b="1" i="1" u="sng" spc="-46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m</a:t>
            </a:r>
            <a:r>
              <a:rPr sz="1935" b="1" i="1" spc="-278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b="1" i="1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b="1" i="1" spc="-286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b="1" i="1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272" spc="2541" dirty="0">
                <a:latin typeface="Trebuchet MS"/>
                <a:cs typeface="Trebuchet MS"/>
              </a:rPr>
              <a:t>🌟</a:t>
            </a:r>
            <a:r>
              <a:rPr sz="2272" spc="-84" dirty="0">
                <a:latin typeface="Trebuchet MS"/>
                <a:cs typeface="Trebuchet MS"/>
              </a:rPr>
              <a:t> </a:t>
            </a:r>
            <a:r>
              <a:rPr sz="1935" spc="-37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z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50" dirty="0">
                <a:solidFill>
                  <a:srgbClr val="262525"/>
                </a:solidFill>
                <a:latin typeface="Verdana"/>
                <a:cs typeface="Verdana"/>
              </a:rPr>
              <a:t>l 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y  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51" dirty="0">
                <a:solidFill>
                  <a:srgbClr val="262525"/>
                </a:solidFill>
                <a:latin typeface="Verdana"/>
                <a:cs typeface="Verdana"/>
              </a:rPr>
              <a:t>both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factualand</a:t>
            </a:r>
            <a:r>
              <a:rPr sz="1935" spc="-45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fictional.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246754" y="-2121075"/>
            <a:ext cx="689281" cy="689281"/>
            <a:chOff x="7277100" y="1666875"/>
            <a:chExt cx="409575" cy="409575"/>
          </a:xfrm>
        </p:grpSpPr>
        <p:sp>
          <p:nvSpPr>
            <p:cNvPr id="24" name="object 24"/>
            <p:cNvSpPr/>
            <p:nvPr/>
          </p:nvSpPr>
          <p:spPr>
            <a:xfrm>
              <a:off x="7281862" y="1671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3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81862" y="167163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97373" y="35518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73903" y="393134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35518" y="397373"/>
                  </a:lnTo>
                  <a:lnTo>
                    <a:pt x="32337" y="396059"/>
                  </a:lnTo>
                  <a:lnTo>
                    <a:pt x="29156" y="394744"/>
                  </a:lnTo>
                  <a:lnTo>
                    <a:pt x="8829" y="376770"/>
                  </a:lnTo>
                  <a:lnTo>
                    <a:pt x="6915" y="373903"/>
                  </a:lnTo>
                  <a:lnTo>
                    <a:pt x="5305" y="370884"/>
                  </a:lnTo>
                  <a:lnTo>
                    <a:pt x="3990" y="367712"/>
                  </a:lnTo>
                  <a:lnTo>
                    <a:pt x="2667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26" name="object 26"/>
          <p:cNvSpPr/>
          <p:nvPr/>
        </p:nvSpPr>
        <p:spPr>
          <a:xfrm>
            <a:off x="13272660" y="-341769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7" name="object 27"/>
          <p:cNvSpPr txBox="1"/>
          <p:nvPr/>
        </p:nvSpPr>
        <p:spPr>
          <a:xfrm>
            <a:off x="12441028" y="-2121289"/>
            <a:ext cx="4450936" cy="4270075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803618" marR="1233212" indent="-783314">
              <a:lnSpc>
                <a:spcPts val="4544"/>
              </a:lnSpc>
              <a:spcBef>
                <a:spcPts val="151"/>
              </a:spcBef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3	</a:t>
            </a:r>
            <a:r>
              <a:rPr sz="5427" b="1" spc="264" baseline="129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5427" b="1" spc="-289" baseline="1291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5427" b="1" spc="-252" baseline="1291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5427" b="1" spc="-163" baseline="1291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5427" b="1" spc="-289" baseline="1291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5427" b="1" baseline="129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5427" b="1" spc="-227" baseline="129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5427" b="1" baseline="129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5427" b="1" spc="-379" baseline="1291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5427" b="1" spc="-581" baseline="1291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5427" b="1" spc="-289" baseline="1291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5427" b="1" spc="-227" baseline="1291" dirty="0">
                <a:solidFill>
                  <a:srgbClr val="262525"/>
                </a:solidFill>
                <a:latin typeface="Trebuchet MS"/>
                <a:cs typeface="Trebuchet MS"/>
              </a:rPr>
              <a:t>t  </a:t>
            </a:r>
            <a:r>
              <a:rPr sz="3618" b="1" spc="-118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3618" b="1" spc="-3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3618" b="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3618" b="1" spc="-202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3618" b="1" spc="-143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67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3618" b="1" spc="-343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4207" spc="4813" dirty="0">
                <a:latin typeface="Trebuchet MS"/>
                <a:cs typeface="Trebuchet MS"/>
              </a:rPr>
              <a:t>😬</a:t>
            </a:r>
            <a:endParaRPr sz="4207">
              <a:latin typeface="Trebuchet MS"/>
              <a:cs typeface="Trebuchet MS"/>
            </a:endParaRPr>
          </a:p>
          <a:p>
            <a:pPr marL="1195810" marR="8549">
              <a:lnSpc>
                <a:spcPct val="149500"/>
              </a:lnSpc>
              <a:spcBef>
                <a:spcPts val="2693"/>
              </a:spcBef>
            </a:pP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d  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d 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ff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rpr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concept.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272660" y="2014608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15"/>
                </a:lnTo>
                <a:lnTo>
                  <a:pt x="0" y="26965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65"/>
                </a:lnTo>
                <a:lnTo>
                  <a:pt x="30003" y="47015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9" name="object 29"/>
          <p:cNvSpPr/>
          <p:nvPr/>
        </p:nvSpPr>
        <p:spPr>
          <a:xfrm>
            <a:off x="14652401" y="2158876"/>
            <a:ext cx="248996" cy="16030"/>
          </a:xfrm>
          <a:custGeom>
            <a:avLst/>
            <a:gdLst/>
            <a:ahLst/>
            <a:cxnLst/>
            <a:rect l="l" t="t" r="r" b="b"/>
            <a:pathLst>
              <a:path w="147954" h="9525">
                <a:moveTo>
                  <a:pt x="147678" y="9525"/>
                </a:moveTo>
                <a:lnTo>
                  <a:pt x="0" y="9525"/>
                </a:lnTo>
                <a:lnTo>
                  <a:pt x="0" y="0"/>
                </a:lnTo>
                <a:lnTo>
                  <a:pt x="147678" y="0"/>
                </a:lnTo>
                <a:lnTo>
                  <a:pt x="147678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30" name="object 30"/>
          <p:cNvSpPr txBox="1"/>
          <p:nvPr/>
        </p:nvSpPr>
        <p:spPr>
          <a:xfrm>
            <a:off x="13616461" y="1643284"/>
            <a:ext cx="3215572" cy="2722177"/>
          </a:xfrm>
          <a:prstGeom prst="rect">
            <a:avLst/>
          </a:prstGeom>
        </p:spPr>
        <p:txBody>
          <a:bodyPr vert="horz" wrap="square" lIns="0" tIns="41677" rIns="0" bIns="0" rtlCol="0">
            <a:spAutoFit/>
          </a:bodyPr>
          <a:lstStyle/>
          <a:p>
            <a:pPr marL="21373" marR="8549">
              <a:lnSpc>
                <a:spcPct val="148900"/>
              </a:lnSpc>
              <a:spcBef>
                <a:spcPts val="328"/>
              </a:spcBef>
            </a:pPr>
            <a:r>
              <a:rPr sz="1935" b="1" i="1" u="sng" spc="-30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</a:t>
            </a:r>
            <a:r>
              <a:rPr sz="1935" b="1" i="1" u="sng" spc="-379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o</a:t>
            </a:r>
            <a:r>
              <a:rPr sz="1935" b="1" i="1" u="sng" spc="-192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r</a:t>
            </a:r>
            <a:r>
              <a:rPr sz="1935" b="1" i="1" u="sng" spc="-3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1935" b="1" i="1" u="sng" spc="-32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</a:t>
            </a:r>
            <a:r>
              <a:rPr sz="1935" b="1" i="1" u="sng" spc="-337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xa</a:t>
            </a:r>
            <a:r>
              <a:rPr sz="1935" b="1" i="1" u="sng" spc="-46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m</a:t>
            </a:r>
            <a:r>
              <a:rPr sz="1935" b="1" i="1" spc="-278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b="1" i="1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b="1" i="1" spc="-286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b="1" i="1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272" spc="2541" dirty="0">
                <a:latin typeface="Trebuchet MS"/>
                <a:cs typeface="Trebuchet MS"/>
              </a:rPr>
              <a:t>🌟</a:t>
            </a:r>
            <a:r>
              <a:rPr sz="2272" spc="-412" dirty="0">
                <a:latin typeface="Trebuchet MS"/>
                <a:cs typeface="Trebuchet MS"/>
              </a:rPr>
              <a:t> </a:t>
            </a:r>
            <a:r>
              <a:rPr sz="1935" spc="-37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86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En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li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sh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y 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ff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36" dirty="0">
                <a:solidFill>
                  <a:srgbClr val="262525"/>
                </a:solidFill>
                <a:latin typeface="Verdana"/>
                <a:cs typeface="Verdana"/>
              </a:rPr>
              <a:t>g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36" dirty="0">
                <a:solidFill>
                  <a:srgbClr val="262525"/>
                </a:solidFill>
                <a:latin typeface="Verdana"/>
                <a:cs typeface="Verdana"/>
              </a:rPr>
              <a:t>g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 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510321" y="4292998"/>
            <a:ext cx="3910198" cy="2642777"/>
            <a:chOff x="9216333" y="5478159"/>
            <a:chExt cx="2323465" cy="157035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495" y="6400292"/>
              <a:ext cx="1754504" cy="4191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6333" y="5478159"/>
              <a:ext cx="2323203" cy="1570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7"/>
            <a:ext cx="19235738" cy="1250322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7"/>
            <a:ext cx="19235738" cy="12503229"/>
          </a:xfrm>
          <a:custGeom>
            <a:avLst/>
            <a:gdLst/>
            <a:ahLst/>
            <a:cxnLst/>
            <a:rect l="l" t="t" r="r" b="b"/>
            <a:pathLst>
              <a:path w="11430000" h="7429500">
                <a:moveTo>
                  <a:pt x="0" y="0"/>
                </a:moveTo>
                <a:lnTo>
                  <a:pt x="11430000" y="0"/>
                </a:lnTo>
                <a:lnTo>
                  <a:pt x="11430000" y="7429499"/>
                </a:lnTo>
                <a:lnTo>
                  <a:pt x="0" y="7429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2495749"/>
          </a:xfrm>
          <a:custGeom>
            <a:avLst/>
            <a:gdLst/>
            <a:ahLst/>
            <a:cxnLst/>
            <a:rect l="l" t="t" r="r" b="b"/>
            <a:pathLst>
              <a:path h="7425055">
                <a:moveTo>
                  <a:pt x="0" y="742473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23915" y="-4095036"/>
            <a:ext cx="15724317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8853">
              <a:spcBef>
                <a:spcPts val="227"/>
              </a:spcBef>
            </a:pPr>
            <a:r>
              <a:rPr spc="135" dirty="0"/>
              <a:t>C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67" dirty="0"/>
              <a:t>s</a:t>
            </a:r>
            <a:r>
              <a:rPr spc="-278" dirty="0"/>
              <a:t>i</a:t>
            </a:r>
            <a:r>
              <a:rPr spc="-320" dirty="0"/>
              <a:t>d</a:t>
            </a:r>
            <a:r>
              <a:rPr spc="-530" dirty="0"/>
              <a:t>e</a:t>
            </a:r>
            <a:r>
              <a:rPr spc="-286" dirty="0"/>
              <a:t>r</a:t>
            </a:r>
            <a:r>
              <a:rPr spc="-404" dirty="0"/>
              <a:t>a</a:t>
            </a:r>
            <a:r>
              <a:rPr spc="-353" dirty="0"/>
              <a:t>t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135" dirty="0"/>
              <a:t>s</a:t>
            </a:r>
            <a:r>
              <a:rPr spc="-597" dirty="0"/>
              <a:t> </a:t>
            </a:r>
            <a:r>
              <a:rPr spc="84" dirty="0"/>
              <a:t>&amp;</a:t>
            </a:r>
            <a:r>
              <a:rPr spc="-665" dirty="0"/>
              <a:t> </a:t>
            </a:r>
            <a:r>
              <a:rPr spc="109" dirty="0"/>
              <a:t>L</a:t>
            </a:r>
            <a:r>
              <a:rPr spc="-278" dirty="0"/>
              <a:t>i</a:t>
            </a:r>
            <a:r>
              <a:rPr spc="-471" dirty="0"/>
              <a:t>m</a:t>
            </a:r>
            <a:r>
              <a:rPr spc="-278" dirty="0"/>
              <a:t>i</a:t>
            </a:r>
            <a:r>
              <a:rPr spc="-353" dirty="0"/>
              <a:t>t</a:t>
            </a:r>
            <a:r>
              <a:rPr spc="-404" dirty="0"/>
              <a:t>a</a:t>
            </a:r>
            <a:r>
              <a:rPr spc="-353" dirty="0"/>
              <a:t>t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135" dirty="0"/>
              <a:t>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340349" y="-2137105"/>
            <a:ext cx="689281" cy="689281"/>
            <a:chOff x="1390650" y="1657350"/>
            <a:chExt cx="409575" cy="409575"/>
          </a:xfrm>
        </p:grpSpPr>
        <p:sp>
          <p:nvSpPr>
            <p:cNvPr id="7" name="object 7"/>
            <p:cNvSpPr/>
            <p:nvPr/>
          </p:nvSpPr>
          <p:spPr>
            <a:xfrm>
              <a:off x="1395412" y="16621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4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8" name="object 8"/>
            <p:cNvSpPr/>
            <p:nvPr/>
          </p:nvSpPr>
          <p:spPr>
            <a:xfrm>
              <a:off x="1395412" y="166211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96059" y="32337"/>
                  </a:lnTo>
                  <a:lnTo>
                    <a:pt x="397382" y="35518"/>
                  </a:lnTo>
                  <a:lnTo>
                    <a:pt x="398373" y="38795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97382" y="364531"/>
                  </a:lnTo>
                  <a:lnTo>
                    <a:pt x="396059" y="367712"/>
                  </a:lnTo>
                  <a:lnTo>
                    <a:pt x="394744" y="370884"/>
                  </a:lnTo>
                  <a:lnTo>
                    <a:pt x="367712" y="396059"/>
                  </a:lnTo>
                  <a:lnTo>
                    <a:pt x="364531" y="397382"/>
                  </a:lnTo>
                  <a:lnTo>
                    <a:pt x="361254" y="398373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35518" y="397382"/>
                  </a:lnTo>
                  <a:lnTo>
                    <a:pt x="32337" y="396059"/>
                  </a:lnTo>
                  <a:lnTo>
                    <a:pt x="29165" y="394744"/>
                  </a:lnTo>
                  <a:lnTo>
                    <a:pt x="3990" y="367712"/>
                  </a:lnTo>
                  <a:lnTo>
                    <a:pt x="2667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28612" y="-2037442"/>
            <a:ext cx="3136494" cy="927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73">
              <a:lnSpc>
                <a:spcPts val="3728"/>
              </a:lnSpc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1	</a:t>
            </a:r>
            <a:r>
              <a:rPr sz="3534" b="1" spc="-783" baseline="1984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3534" b="1" spc="-542" baseline="1984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3534" b="1" spc="-340" baseline="1984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3534" b="1" spc="-517" baseline="1984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3534" b="1" spc="-454" baseline="1984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3534" b="1" spc="-340" baseline="1984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3534" b="1" spc="-517" baseline="1984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3534" b="1" spc="-542" baseline="1984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3534" b="1" spc="-175" baseline="1984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3534" b="1" spc="-340" baseline="1984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3534" b="1" spc="-427" baseline="1984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3534" b="1" spc="-517" baseline="1984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3534" b="1" spc="-505" baseline="1984" dirty="0">
                <a:solidFill>
                  <a:srgbClr val="262525"/>
                </a:solidFill>
                <a:latin typeface="Verdana"/>
                <a:cs typeface="Verdana"/>
              </a:rPr>
              <a:t>s </a:t>
            </a:r>
            <a:r>
              <a:rPr sz="4165" spc="4859" baseline="1683" dirty="0">
                <a:latin typeface="Trebuchet MS"/>
                <a:cs typeface="Trebuchet MS"/>
              </a:rPr>
              <a:t>🫢</a:t>
            </a:r>
            <a:endParaRPr sz="4165" baseline="1683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50225" y="-934871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24"/>
                </a:lnTo>
                <a:lnTo>
                  <a:pt x="0" y="26965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65"/>
                </a:lnTo>
                <a:lnTo>
                  <a:pt x="30003" y="47024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1" name="object 11"/>
          <p:cNvSpPr txBox="1"/>
          <p:nvPr/>
        </p:nvSpPr>
        <p:spPr>
          <a:xfrm>
            <a:off x="3704045" y="-1211760"/>
            <a:ext cx="3202750" cy="839178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 marR="8549">
              <a:lnSpc>
                <a:spcPct val="146700"/>
              </a:lnSpc>
              <a:spcBef>
                <a:spcPts val="168"/>
              </a:spcBef>
            </a:pP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0225" y="107064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3" name="object 13"/>
          <p:cNvSpPr txBox="1"/>
          <p:nvPr/>
        </p:nvSpPr>
        <p:spPr>
          <a:xfrm>
            <a:off x="3704045" y="-169824"/>
            <a:ext cx="3275419" cy="1731593"/>
          </a:xfrm>
          <a:prstGeom prst="rect">
            <a:avLst/>
          </a:prstGeom>
        </p:spPr>
        <p:txBody>
          <a:bodyPr vert="horz" wrap="square" lIns="0" tIns="16030" rIns="0" bIns="0" rtlCol="0">
            <a:spAutoFit/>
          </a:bodyPr>
          <a:lstStyle/>
          <a:p>
            <a:pPr marL="21373" marR="8549">
              <a:lnSpc>
                <a:spcPct val="148600"/>
              </a:lnSpc>
              <a:spcBef>
                <a:spcPts val="126"/>
              </a:spcBef>
            </a:pP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d  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d 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0225" y="2014608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15"/>
                </a:lnTo>
                <a:lnTo>
                  <a:pt x="0" y="26965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65"/>
                </a:lnTo>
                <a:lnTo>
                  <a:pt x="30003" y="47015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5" name="object 15"/>
          <p:cNvSpPr/>
          <p:nvPr/>
        </p:nvSpPr>
        <p:spPr>
          <a:xfrm>
            <a:off x="4739937" y="2158876"/>
            <a:ext cx="290673" cy="16030"/>
          </a:xfrm>
          <a:custGeom>
            <a:avLst/>
            <a:gdLst/>
            <a:ahLst/>
            <a:cxnLst/>
            <a:rect l="l" t="t" r="r" b="b"/>
            <a:pathLst>
              <a:path w="172719" h="9525">
                <a:moveTo>
                  <a:pt x="172709" y="9525"/>
                </a:moveTo>
                <a:lnTo>
                  <a:pt x="0" y="9525"/>
                </a:lnTo>
                <a:lnTo>
                  <a:pt x="0" y="0"/>
                </a:lnTo>
                <a:lnTo>
                  <a:pt x="172709" y="0"/>
                </a:lnTo>
                <a:lnTo>
                  <a:pt x="172709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6" name="object 16"/>
          <p:cNvSpPr/>
          <p:nvPr/>
        </p:nvSpPr>
        <p:spPr>
          <a:xfrm>
            <a:off x="5371226" y="2158876"/>
            <a:ext cx="42746" cy="16030"/>
          </a:xfrm>
          <a:custGeom>
            <a:avLst/>
            <a:gdLst/>
            <a:ahLst/>
            <a:cxnLst/>
            <a:rect l="l" t="t" r="r" b="b"/>
            <a:pathLst>
              <a:path w="25400" h="9525">
                <a:moveTo>
                  <a:pt x="25003" y="9525"/>
                </a:moveTo>
                <a:lnTo>
                  <a:pt x="0" y="9525"/>
                </a:lnTo>
                <a:lnTo>
                  <a:pt x="0" y="0"/>
                </a:lnTo>
                <a:lnTo>
                  <a:pt x="25003" y="0"/>
                </a:lnTo>
                <a:lnTo>
                  <a:pt x="25003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7" name="object 17"/>
          <p:cNvSpPr txBox="1"/>
          <p:nvPr/>
        </p:nvSpPr>
        <p:spPr>
          <a:xfrm>
            <a:off x="3704045" y="1643285"/>
            <a:ext cx="3220916" cy="2265811"/>
          </a:xfrm>
          <a:prstGeom prst="rect">
            <a:avLst/>
          </a:prstGeom>
        </p:spPr>
        <p:txBody>
          <a:bodyPr vert="horz" wrap="square" lIns="0" tIns="43813" rIns="0" bIns="0" rtlCol="0">
            <a:spAutoFit/>
          </a:bodyPr>
          <a:lstStyle/>
          <a:p>
            <a:pPr marL="21373" marR="8549">
              <a:lnSpc>
                <a:spcPct val="148100"/>
              </a:lnSpc>
              <a:spcBef>
                <a:spcPts val="343"/>
              </a:spcBef>
            </a:pPr>
            <a:r>
              <a:rPr sz="1935" b="1" i="1" u="sng" spc="-30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</a:t>
            </a:r>
            <a:r>
              <a:rPr sz="1935" b="1" i="1" u="sng" spc="-379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o</a:t>
            </a:r>
            <a:r>
              <a:rPr sz="1935" b="1" i="1" u="sng" spc="-192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r</a:t>
            </a:r>
            <a:r>
              <a:rPr sz="1935" b="1" i="1" u="sng" spc="-3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1935" b="1" i="1" u="sng" spc="-32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</a:t>
            </a:r>
            <a:r>
              <a:rPr sz="1935" b="1" i="1" u="sng" spc="-337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xa</a:t>
            </a:r>
            <a:r>
              <a:rPr sz="1935" b="1" i="1" u="sng" spc="-46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m</a:t>
            </a:r>
            <a:r>
              <a:rPr sz="1935" b="1" i="1" spc="-278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b="1" i="1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b="1" i="1" spc="-286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b="1" i="1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272" spc="2541" dirty="0">
                <a:latin typeface="Trebuchet MS"/>
                <a:cs typeface="Trebuchet MS"/>
              </a:rPr>
              <a:t>🌟</a:t>
            </a:r>
            <a:r>
              <a:rPr sz="2272" spc="-84" dirty="0">
                <a:latin typeface="Trebuchet MS"/>
                <a:cs typeface="Trebuchet MS"/>
              </a:rPr>
              <a:t> </a:t>
            </a:r>
            <a:r>
              <a:rPr sz="1935" spc="-37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86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a 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un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m  that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describes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unicorn 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that 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293551" y="-2105046"/>
            <a:ext cx="689281" cy="689281"/>
            <a:chOff x="4333875" y="1676400"/>
            <a:chExt cx="409575" cy="409575"/>
          </a:xfrm>
        </p:grpSpPr>
        <p:sp>
          <p:nvSpPr>
            <p:cNvPr id="19" name="object 19"/>
            <p:cNvSpPr/>
            <p:nvPr/>
          </p:nvSpPr>
          <p:spPr>
            <a:xfrm>
              <a:off x="4338637" y="16811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3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20" name="object 20"/>
            <p:cNvSpPr/>
            <p:nvPr/>
          </p:nvSpPr>
          <p:spPr>
            <a:xfrm>
              <a:off x="4338637" y="16811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20421" y="1074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65" y="530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84705" y="15344"/>
                  </a:lnTo>
                  <a:lnTo>
                    <a:pt x="387134" y="17773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84705" y="384705"/>
                  </a:lnTo>
                  <a:lnTo>
                    <a:pt x="382276" y="387134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15344" y="384705"/>
                  </a:lnTo>
                  <a:lnTo>
                    <a:pt x="12915" y="382276"/>
                  </a:lnTo>
                  <a:lnTo>
                    <a:pt x="10734" y="379628"/>
                  </a:lnTo>
                  <a:lnTo>
                    <a:pt x="8829" y="376770"/>
                  </a:lnTo>
                  <a:lnTo>
                    <a:pt x="6915" y="373903"/>
                  </a:lnTo>
                  <a:lnTo>
                    <a:pt x="5305" y="370884"/>
                  </a:lnTo>
                  <a:lnTo>
                    <a:pt x="3990" y="367712"/>
                  </a:lnTo>
                  <a:lnTo>
                    <a:pt x="2666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21" name="object 21"/>
          <p:cNvSpPr/>
          <p:nvPr/>
        </p:nvSpPr>
        <p:spPr>
          <a:xfrm>
            <a:off x="8303428" y="-341769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2" name="object 22"/>
          <p:cNvSpPr txBox="1"/>
          <p:nvPr/>
        </p:nvSpPr>
        <p:spPr>
          <a:xfrm>
            <a:off x="7484828" y="-2121289"/>
            <a:ext cx="4429563" cy="3376753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803618" marR="647597" indent="-783314">
              <a:lnSpc>
                <a:spcPts val="4544"/>
              </a:lnSpc>
              <a:spcBef>
                <a:spcPts val="151"/>
              </a:spcBef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2	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Privacy </a:t>
            </a:r>
            <a:r>
              <a:rPr sz="3618" b="1" spc="-101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-15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3618" b="1" spc="-192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-16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spc="-118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3618" b="1" spc="-286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3618" b="1" spc="-244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-15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spc="-160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-311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4207" spc="4813" dirty="0">
                <a:latin typeface="Trebuchet MS"/>
                <a:cs typeface="Trebuchet MS"/>
              </a:rPr>
              <a:t>🤐</a:t>
            </a:r>
            <a:endParaRPr sz="4207">
              <a:latin typeface="Trebuchet MS"/>
              <a:cs typeface="Trebuchet MS"/>
            </a:endParaRPr>
          </a:p>
          <a:p>
            <a:pPr marL="1195810" marR="8549">
              <a:lnSpc>
                <a:spcPct val="149500"/>
              </a:lnSpc>
              <a:spcBef>
                <a:spcPts val="2693"/>
              </a:spcBef>
            </a:pP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 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03428" y="1132970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15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4" name="object 24"/>
          <p:cNvSpPr txBox="1"/>
          <p:nvPr/>
        </p:nvSpPr>
        <p:spPr>
          <a:xfrm>
            <a:off x="8660259" y="840052"/>
            <a:ext cx="3310684" cy="865211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 marR="8549">
              <a:lnSpc>
                <a:spcPct val="152200"/>
              </a:lnSpc>
              <a:spcBef>
                <a:spcPts val="168"/>
              </a:spcBef>
            </a:pP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d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pr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03428" y="2174906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15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15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6" name="object 26"/>
          <p:cNvSpPr/>
          <p:nvPr/>
        </p:nvSpPr>
        <p:spPr>
          <a:xfrm>
            <a:off x="9697069" y="2319174"/>
            <a:ext cx="332351" cy="16030"/>
          </a:xfrm>
          <a:custGeom>
            <a:avLst/>
            <a:gdLst/>
            <a:ahLst/>
            <a:cxnLst/>
            <a:rect l="l" t="t" r="r" b="b"/>
            <a:pathLst>
              <a:path w="197485" h="9525">
                <a:moveTo>
                  <a:pt x="197018" y="9525"/>
                </a:moveTo>
                <a:lnTo>
                  <a:pt x="0" y="9525"/>
                </a:lnTo>
                <a:lnTo>
                  <a:pt x="0" y="0"/>
                </a:lnTo>
                <a:lnTo>
                  <a:pt x="197018" y="0"/>
                </a:lnTo>
                <a:lnTo>
                  <a:pt x="197018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7" name="object 27"/>
          <p:cNvSpPr txBox="1"/>
          <p:nvPr/>
        </p:nvSpPr>
        <p:spPr>
          <a:xfrm>
            <a:off x="8660259" y="1822402"/>
            <a:ext cx="3194199" cy="2246387"/>
          </a:xfrm>
          <a:prstGeom prst="rect">
            <a:avLst/>
          </a:prstGeom>
        </p:spPr>
        <p:txBody>
          <a:bodyPr vert="horz" wrap="square" lIns="0" tIns="24577" rIns="0" bIns="0" rtlCol="0">
            <a:spAutoFit/>
          </a:bodyPr>
          <a:lstStyle/>
          <a:p>
            <a:pPr marL="21373" marR="8549">
              <a:lnSpc>
                <a:spcPct val="148300"/>
              </a:lnSpc>
              <a:spcBef>
                <a:spcPts val="192"/>
              </a:spcBef>
            </a:pPr>
            <a:r>
              <a:rPr sz="1935" b="1" i="1" u="sng" spc="-30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</a:t>
            </a:r>
            <a:r>
              <a:rPr sz="1935" b="1" i="1" u="sng" spc="-379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o</a:t>
            </a:r>
            <a:r>
              <a:rPr sz="1935" b="1" i="1" u="sng" spc="-192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r</a:t>
            </a:r>
            <a:r>
              <a:rPr sz="1935" b="1" i="1" u="sng" spc="-3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1935" b="1" i="1" u="sng" spc="-32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</a:t>
            </a:r>
            <a:r>
              <a:rPr sz="1935" b="1" i="1" u="sng" spc="-337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xa</a:t>
            </a:r>
            <a:r>
              <a:rPr sz="1935" b="1" i="1" u="sng" spc="-46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m</a:t>
            </a:r>
            <a:r>
              <a:rPr sz="1935" b="1" i="1" spc="-278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b="1" i="1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b="1" i="1" spc="-286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b="1" i="1" spc="-4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272" spc="2541" dirty="0">
                <a:latin typeface="Trebuchet MS"/>
                <a:cs typeface="Trebuchet MS"/>
              </a:rPr>
              <a:t>🌟</a:t>
            </a:r>
            <a:r>
              <a:rPr sz="2272" spc="-412" dirty="0">
                <a:latin typeface="Trebuchet MS"/>
                <a:cs typeface="Trebuchet MS"/>
              </a:rPr>
              <a:t> </a:t>
            </a:r>
            <a:r>
              <a:rPr sz="1935" spc="-37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ail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 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126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ddr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emails.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246754" y="-2105046"/>
            <a:ext cx="689281" cy="689281"/>
            <a:chOff x="7277100" y="1676400"/>
            <a:chExt cx="409575" cy="409575"/>
          </a:xfrm>
        </p:grpSpPr>
        <p:sp>
          <p:nvSpPr>
            <p:cNvPr id="29" name="object 29"/>
            <p:cNvSpPr/>
            <p:nvPr/>
          </p:nvSpPr>
          <p:spPr>
            <a:xfrm>
              <a:off x="7281862" y="16811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3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30" name="object 30"/>
            <p:cNvSpPr/>
            <p:nvPr/>
          </p:nvSpPr>
          <p:spPr>
            <a:xfrm>
              <a:off x="7281862" y="16811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97373" y="35518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73903" y="393134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35518" y="397373"/>
                  </a:lnTo>
                  <a:lnTo>
                    <a:pt x="32337" y="396059"/>
                  </a:lnTo>
                  <a:lnTo>
                    <a:pt x="29156" y="394744"/>
                  </a:lnTo>
                  <a:lnTo>
                    <a:pt x="8829" y="376770"/>
                  </a:lnTo>
                  <a:lnTo>
                    <a:pt x="6915" y="373903"/>
                  </a:lnTo>
                  <a:lnTo>
                    <a:pt x="5305" y="370884"/>
                  </a:lnTo>
                  <a:lnTo>
                    <a:pt x="3990" y="367712"/>
                  </a:lnTo>
                  <a:lnTo>
                    <a:pt x="2667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441028" y="-2121290"/>
            <a:ext cx="4269265" cy="1763247"/>
          </a:xfrm>
          <a:prstGeom prst="rect">
            <a:avLst/>
          </a:prstGeom>
        </p:spPr>
        <p:txBody>
          <a:bodyPr vert="horz" wrap="square" lIns="0" tIns="11755" rIns="0" bIns="0" rtlCol="0">
            <a:spAutoFit/>
          </a:bodyPr>
          <a:lstStyle/>
          <a:p>
            <a:pPr marL="803618" marR="8549" indent="-783314">
              <a:lnSpc>
                <a:spcPct val="101699"/>
              </a:lnSpc>
              <a:spcBef>
                <a:spcPts val="93"/>
              </a:spcBef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3	</a:t>
            </a:r>
            <a:r>
              <a:rPr sz="3618" b="1" spc="-219" dirty="0">
                <a:solidFill>
                  <a:srgbClr val="262525"/>
                </a:solidFill>
                <a:latin typeface="Trebuchet MS"/>
                <a:cs typeface="Trebuchet MS"/>
              </a:rPr>
              <a:t>Performance, </a:t>
            </a:r>
            <a:r>
              <a:rPr sz="3618" b="1" spc="-21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67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3618" b="1" spc="-244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-3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3618" b="1" spc="-192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-168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3618" b="1" spc="-244" dirty="0">
                <a:solidFill>
                  <a:srgbClr val="262525"/>
                </a:solidFill>
                <a:latin typeface="Trebuchet MS"/>
                <a:cs typeface="Trebuchet MS"/>
              </a:rPr>
              <a:t>y</a:t>
            </a:r>
            <a:r>
              <a:rPr sz="3618" b="1" spc="-505" dirty="0">
                <a:solidFill>
                  <a:srgbClr val="262525"/>
                </a:solidFill>
                <a:latin typeface="Trebuchet MS"/>
                <a:cs typeface="Trebuchet MS"/>
              </a:rPr>
              <a:t>,</a:t>
            </a:r>
            <a:r>
              <a:rPr sz="3618" b="1" spc="-2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-244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3618" b="1" spc="-192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-118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3618" b="1" spc="-32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101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3618" b="1" spc="-185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endParaRPr sz="3618">
              <a:latin typeface="Trebuchet MS"/>
              <a:cs typeface="Trebuchet MS"/>
            </a:endParaRPr>
          </a:p>
          <a:p>
            <a:pPr marL="803618">
              <a:lnSpc>
                <a:spcPts val="4788"/>
              </a:lnSpc>
            </a:pPr>
            <a:r>
              <a:rPr sz="4207" spc="2407" dirty="0">
                <a:latin typeface="Trebuchet MS"/>
                <a:cs typeface="Trebuchet MS"/>
              </a:rPr>
              <a:t>🤔</a:t>
            </a:r>
            <a:endParaRPr sz="4207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272660" y="235303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33" name="object 33"/>
          <p:cNvSpPr txBox="1"/>
          <p:nvPr/>
        </p:nvSpPr>
        <p:spPr>
          <a:xfrm>
            <a:off x="13616461" y="-57616"/>
            <a:ext cx="3224123" cy="2202295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 marR="8549">
              <a:lnSpc>
                <a:spcPct val="149500"/>
              </a:lnSpc>
              <a:spcBef>
                <a:spcPts val="227"/>
              </a:spcBef>
            </a:pP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all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y  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20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ai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un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r>
              <a:rPr sz="1935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q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un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d 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computationalresources.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272660" y="2591681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15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15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35" name="object 35"/>
          <p:cNvSpPr txBox="1"/>
          <p:nvPr/>
        </p:nvSpPr>
        <p:spPr>
          <a:xfrm>
            <a:off x="13616461" y="2298762"/>
            <a:ext cx="3298929" cy="2202295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 marR="8549">
              <a:lnSpc>
                <a:spcPct val="149500"/>
              </a:lnSpc>
              <a:spcBef>
                <a:spcPts val="227"/>
              </a:spcBef>
            </a:pP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al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cy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ss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r>
              <a:rPr sz="1935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n 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la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ee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n  LL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e 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4669318" y="4847663"/>
            <a:ext cx="4751227" cy="2916350"/>
            <a:chOff x="8716604" y="5807745"/>
            <a:chExt cx="2823210" cy="1732914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8494" y="6884923"/>
              <a:ext cx="1754504" cy="4191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6604" y="5807745"/>
              <a:ext cx="2822933" cy="17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3915" y="-4095036"/>
            <a:ext cx="15724317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8853">
              <a:spcBef>
                <a:spcPts val="227"/>
              </a:spcBef>
            </a:pPr>
            <a:r>
              <a:rPr spc="135" dirty="0"/>
              <a:t>C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67" dirty="0"/>
              <a:t>s</a:t>
            </a:r>
            <a:r>
              <a:rPr spc="-278" dirty="0"/>
              <a:t>i</a:t>
            </a:r>
            <a:r>
              <a:rPr spc="-320" dirty="0"/>
              <a:t>d</a:t>
            </a:r>
            <a:r>
              <a:rPr spc="-530" dirty="0"/>
              <a:t>e</a:t>
            </a:r>
            <a:r>
              <a:rPr spc="-286" dirty="0"/>
              <a:t>r</a:t>
            </a:r>
            <a:r>
              <a:rPr spc="-404" dirty="0"/>
              <a:t>a</a:t>
            </a:r>
            <a:r>
              <a:rPr spc="-353" dirty="0"/>
              <a:t>t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135" dirty="0"/>
              <a:t>s</a:t>
            </a:r>
            <a:r>
              <a:rPr spc="-597" dirty="0"/>
              <a:t> </a:t>
            </a:r>
            <a:r>
              <a:rPr spc="84" dirty="0"/>
              <a:t>&amp;</a:t>
            </a:r>
            <a:r>
              <a:rPr spc="-665" dirty="0"/>
              <a:t> </a:t>
            </a:r>
            <a:r>
              <a:rPr spc="109" dirty="0"/>
              <a:t>L</a:t>
            </a:r>
            <a:r>
              <a:rPr spc="-278" dirty="0"/>
              <a:t>i</a:t>
            </a:r>
            <a:r>
              <a:rPr spc="-471" dirty="0"/>
              <a:t>m</a:t>
            </a:r>
            <a:r>
              <a:rPr spc="-278" dirty="0"/>
              <a:t>i</a:t>
            </a:r>
            <a:r>
              <a:rPr spc="-353" dirty="0"/>
              <a:t>t</a:t>
            </a:r>
            <a:r>
              <a:rPr spc="-404" dirty="0"/>
              <a:t>a</a:t>
            </a:r>
            <a:r>
              <a:rPr spc="-353" dirty="0"/>
              <a:t>t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370" dirty="0"/>
              <a:t>n</a:t>
            </a:r>
            <a:r>
              <a:rPr spc="135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40349" y="-2040926"/>
            <a:ext cx="689281" cy="689281"/>
            <a:chOff x="1390650" y="1714500"/>
            <a:chExt cx="409575" cy="409575"/>
          </a:xfrm>
        </p:grpSpPr>
        <p:sp>
          <p:nvSpPr>
            <p:cNvPr id="4" name="object 4"/>
            <p:cNvSpPr/>
            <p:nvPr/>
          </p:nvSpPr>
          <p:spPr>
            <a:xfrm>
              <a:off x="1395412" y="17192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4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5" name="object 5"/>
            <p:cNvSpPr/>
            <p:nvPr/>
          </p:nvSpPr>
          <p:spPr>
            <a:xfrm>
              <a:off x="1395412" y="17192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96059" y="32337"/>
                  </a:lnTo>
                  <a:lnTo>
                    <a:pt x="397382" y="35518"/>
                  </a:lnTo>
                  <a:lnTo>
                    <a:pt x="398373" y="38795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97382" y="364531"/>
                  </a:lnTo>
                  <a:lnTo>
                    <a:pt x="396059" y="367712"/>
                  </a:lnTo>
                  <a:lnTo>
                    <a:pt x="394744" y="370884"/>
                  </a:lnTo>
                  <a:lnTo>
                    <a:pt x="364531" y="397373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6915" y="373903"/>
                  </a:lnTo>
                  <a:lnTo>
                    <a:pt x="3990" y="367712"/>
                  </a:lnTo>
                  <a:lnTo>
                    <a:pt x="2667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28612" y="-2041141"/>
            <a:ext cx="304566" cy="578337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>
              <a:spcBef>
                <a:spcPts val="168"/>
              </a:spcBef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1</a:t>
            </a:r>
            <a:endParaRPr sz="3618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0225" y="-261621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 txBox="1"/>
          <p:nvPr/>
        </p:nvSpPr>
        <p:spPr>
          <a:xfrm>
            <a:off x="3311827" y="-2057170"/>
            <a:ext cx="5426615" cy="2374698"/>
          </a:xfrm>
          <a:prstGeom prst="rect">
            <a:avLst/>
          </a:prstGeom>
        </p:spPr>
        <p:txBody>
          <a:bodyPr vert="horz" wrap="square" lIns="0" tIns="5343" rIns="0" bIns="0" rtlCol="0">
            <a:spAutoFit/>
          </a:bodyPr>
          <a:lstStyle/>
          <a:p>
            <a:pPr marL="21373" marR="862394">
              <a:lnSpc>
                <a:spcPts val="4678"/>
              </a:lnSpc>
              <a:spcBef>
                <a:spcPts val="42"/>
              </a:spcBef>
            </a:pPr>
            <a:r>
              <a:rPr sz="3618" b="1" spc="109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3618" b="1" spc="-3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3618" b="1" spc="-244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3618" b="1" dirty="0">
                <a:solidFill>
                  <a:srgbClr val="262525"/>
                </a:solidFill>
                <a:latin typeface="Trebuchet MS"/>
                <a:cs typeface="Trebuchet MS"/>
              </a:rPr>
              <a:t>s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spc="-192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-15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3618" b="1" spc="-192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109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3618" b="1" spc="-395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17" dirty="0">
                <a:solidFill>
                  <a:srgbClr val="262525"/>
                </a:solidFill>
                <a:latin typeface="Trebuchet MS"/>
                <a:cs typeface="Trebuchet MS"/>
              </a:rPr>
              <a:t>&amp;</a:t>
            </a:r>
            <a:r>
              <a:rPr sz="3618" b="1" spc="-286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-244" dirty="0">
                <a:solidFill>
                  <a:srgbClr val="262525"/>
                </a:solidFill>
                <a:latin typeface="Trebuchet MS"/>
                <a:cs typeface="Trebuchet MS"/>
              </a:rPr>
              <a:t>a</a:t>
            </a:r>
            <a:r>
              <a:rPr sz="3618" b="1" spc="-118" dirty="0">
                <a:solidFill>
                  <a:srgbClr val="262525"/>
                </a:solidFill>
                <a:latin typeface="Trebuchet MS"/>
                <a:cs typeface="Trebuchet MS"/>
              </a:rPr>
              <a:t>r</a:t>
            </a:r>
            <a:r>
              <a:rPr sz="3618" b="1" spc="-15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-202" dirty="0">
                <a:solidFill>
                  <a:srgbClr val="262525"/>
                </a:solidFill>
                <a:latin typeface="Trebuchet MS"/>
                <a:cs typeface="Trebuchet MS"/>
              </a:rPr>
              <a:t>h</a:t>
            </a:r>
            <a:r>
              <a:rPr sz="3618" b="1" spc="-286" dirty="0">
                <a:solidFill>
                  <a:srgbClr val="262525"/>
                </a:solidFill>
                <a:latin typeface="Trebuchet MS"/>
                <a:cs typeface="Trebuchet MS"/>
              </a:rPr>
              <a:t>m</a:t>
            </a:r>
            <a:r>
              <a:rPr sz="3618" b="1" spc="-3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-151" dirty="0">
                <a:solidFill>
                  <a:srgbClr val="262525"/>
                </a:solidFill>
                <a:latin typeface="Trebuchet MS"/>
                <a:cs typeface="Trebuchet MS"/>
              </a:rPr>
              <a:t>i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c  </a:t>
            </a:r>
            <a:r>
              <a:rPr sz="3618" b="1" spc="-177" dirty="0">
                <a:solidFill>
                  <a:srgbClr val="262525"/>
                </a:solidFill>
                <a:latin typeface="Trebuchet MS"/>
                <a:cs typeface="Trebuchet MS"/>
              </a:rPr>
              <a:t>computations</a:t>
            </a:r>
            <a:r>
              <a:rPr sz="3618" b="1" spc="-343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4207" spc="3240" dirty="0">
                <a:latin typeface="Trebuchet MS"/>
                <a:cs typeface="Trebuchet MS"/>
              </a:rPr>
              <a:t> </a:t>
            </a:r>
            <a:endParaRPr sz="4207">
              <a:latin typeface="Trebuchet MS"/>
              <a:cs typeface="Trebuchet MS"/>
            </a:endParaRPr>
          </a:p>
          <a:p>
            <a:pPr marL="413564" marR="8549">
              <a:lnSpc>
                <a:spcPct val="146700"/>
              </a:lnSpc>
              <a:spcBef>
                <a:spcPts val="2726"/>
              </a:spcBef>
            </a:pP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oo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36" dirty="0">
                <a:solidFill>
                  <a:srgbClr val="262525"/>
                </a:solidFill>
                <a:latin typeface="Verdana"/>
                <a:cs typeface="Verdana"/>
              </a:rPr>
              <a:t>g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43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g 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50225" y="764285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4" y="47625"/>
                </a:moveTo>
                <a:lnTo>
                  <a:pt x="20650" y="47625"/>
                </a:lnTo>
                <a:lnTo>
                  <a:pt x="1762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74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74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0" name="object 10"/>
          <p:cNvSpPr txBox="1"/>
          <p:nvPr/>
        </p:nvSpPr>
        <p:spPr>
          <a:xfrm>
            <a:off x="3704044" y="471366"/>
            <a:ext cx="5784612" cy="1308973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 marR="8549">
              <a:lnSpc>
                <a:spcPct val="149500"/>
              </a:lnSpc>
              <a:spcBef>
                <a:spcPts val="227"/>
              </a:spcBef>
            </a:pP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This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is because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they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are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trained 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on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 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massive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dataset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of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text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1935" spc="-46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code,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which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does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not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include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43" dirty="0">
                <a:solidFill>
                  <a:srgbClr val="262525"/>
                </a:solidFill>
                <a:latin typeface="Verdana"/>
                <a:cs typeface="Verdana"/>
              </a:rPr>
              <a:t>lot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information 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about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how</a:t>
            </a:r>
            <a:r>
              <a:rPr sz="1935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reason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26" dirty="0">
                <a:solidFill>
                  <a:srgbClr val="262525"/>
                </a:solidFill>
                <a:latin typeface="Verdana"/>
                <a:cs typeface="Verdana"/>
              </a:rPr>
              <a:t>or</a:t>
            </a:r>
            <a:r>
              <a:rPr sz="1935" spc="-43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perform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arithmetic</a:t>
            </a:r>
            <a:r>
              <a:rPr sz="1935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computations.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778167" y="-2040926"/>
            <a:ext cx="689281" cy="689281"/>
            <a:chOff x="5810250" y="1714500"/>
            <a:chExt cx="409575" cy="409575"/>
          </a:xfrm>
        </p:grpSpPr>
        <p:sp>
          <p:nvSpPr>
            <p:cNvPr id="12" name="object 12"/>
            <p:cNvSpPr/>
            <p:nvPr/>
          </p:nvSpPr>
          <p:spPr>
            <a:xfrm>
              <a:off x="5815012" y="17192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1101" y="400050"/>
                  </a:moveTo>
                  <a:lnTo>
                    <a:pt x="48948" y="400050"/>
                  </a:lnTo>
                  <a:lnTo>
                    <a:pt x="45539" y="399716"/>
                  </a:lnTo>
                  <a:lnTo>
                    <a:pt x="10744" y="379628"/>
                  </a:lnTo>
                  <a:lnTo>
                    <a:pt x="0" y="351101"/>
                  </a:lnTo>
                  <a:lnTo>
                    <a:pt x="0" y="347662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351101" y="0"/>
                  </a:lnTo>
                  <a:lnTo>
                    <a:pt x="387134" y="17773"/>
                  </a:lnTo>
                  <a:lnTo>
                    <a:pt x="400050" y="48948"/>
                  </a:lnTo>
                  <a:lnTo>
                    <a:pt x="400050" y="351101"/>
                  </a:lnTo>
                  <a:lnTo>
                    <a:pt x="382276" y="387134"/>
                  </a:lnTo>
                  <a:lnTo>
                    <a:pt x="354510" y="399716"/>
                  </a:lnTo>
                  <a:lnTo>
                    <a:pt x="351101" y="4000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5012" y="17192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20421" y="1074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56" y="530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1" y="0"/>
                  </a:lnTo>
                  <a:lnTo>
                    <a:pt x="354510" y="333"/>
                  </a:lnTo>
                  <a:lnTo>
                    <a:pt x="357882" y="1009"/>
                  </a:lnTo>
                  <a:lnTo>
                    <a:pt x="361254" y="1676"/>
                  </a:lnTo>
                  <a:lnTo>
                    <a:pt x="364531" y="2667"/>
                  </a:lnTo>
                  <a:lnTo>
                    <a:pt x="367712" y="3990"/>
                  </a:lnTo>
                  <a:lnTo>
                    <a:pt x="370884" y="5305"/>
                  </a:lnTo>
                  <a:lnTo>
                    <a:pt x="384705" y="15344"/>
                  </a:lnTo>
                  <a:lnTo>
                    <a:pt x="387134" y="17773"/>
                  </a:lnTo>
                  <a:lnTo>
                    <a:pt x="399040" y="42167"/>
                  </a:lnTo>
                  <a:lnTo>
                    <a:pt x="399716" y="45539"/>
                  </a:lnTo>
                  <a:lnTo>
                    <a:pt x="400050" y="48948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400050" y="351101"/>
                  </a:lnTo>
                  <a:lnTo>
                    <a:pt x="399716" y="354510"/>
                  </a:lnTo>
                  <a:lnTo>
                    <a:pt x="399040" y="357882"/>
                  </a:lnTo>
                  <a:lnTo>
                    <a:pt x="398373" y="361254"/>
                  </a:lnTo>
                  <a:lnTo>
                    <a:pt x="384705" y="384705"/>
                  </a:lnTo>
                  <a:lnTo>
                    <a:pt x="382276" y="387134"/>
                  </a:lnTo>
                  <a:lnTo>
                    <a:pt x="357882" y="399040"/>
                  </a:lnTo>
                  <a:lnTo>
                    <a:pt x="354510" y="399716"/>
                  </a:lnTo>
                  <a:lnTo>
                    <a:pt x="351101" y="400050"/>
                  </a:lnTo>
                  <a:lnTo>
                    <a:pt x="347662" y="400050"/>
                  </a:lnTo>
                  <a:lnTo>
                    <a:pt x="52387" y="400050"/>
                  </a:lnTo>
                  <a:lnTo>
                    <a:pt x="48948" y="400050"/>
                  </a:lnTo>
                  <a:lnTo>
                    <a:pt x="45539" y="399716"/>
                  </a:lnTo>
                  <a:lnTo>
                    <a:pt x="42167" y="399040"/>
                  </a:lnTo>
                  <a:lnTo>
                    <a:pt x="38795" y="398373"/>
                  </a:lnTo>
                  <a:lnTo>
                    <a:pt x="35518" y="397373"/>
                  </a:lnTo>
                  <a:lnTo>
                    <a:pt x="32337" y="396059"/>
                  </a:lnTo>
                  <a:lnTo>
                    <a:pt x="29156" y="394744"/>
                  </a:lnTo>
                  <a:lnTo>
                    <a:pt x="15344" y="384705"/>
                  </a:lnTo>
                  <a:lnTo>
                    <a:pt x="12915" y="382276"/>
                  </a:lnTo>
                  <a:lnTo>
                    <a:pt x="3990" y="367712"/>
                  </a:lnTo>
                  <a:lnTo>
                    <a:pt x="2666" y="364531"/>
                  </a:lnTo>
                  <a:lnTo>
                    <a:pt x="1676" y="361254"/>
                  </a:lnTo>
                  <a:lnTo>
                    <a:pt x="1009" y="357882"/>
                  </a:lnTo>
                  <a:lnTo>
                    <a:pt x="333" y="354510"/>
                  </a:lnTo>
                  <a:lnTo>
                    <a:pt x="0" y="351101"/>
                  </a:lnTo>
                  <a:lnTo>
                    <a:pt x="0" y="3476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4" name="object 14"/>
          <p:cNvSpPr/>
          <p:nvPr/>
        </p:nvSpPr>
        <p:spPr>
          <a:xfrm>
            <a:off x="10788044" y="-838693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5" name="object 15"/>
          <p:cNvSpPr/>
          <p:nvPr/>
        </p:nvSpPr>
        <p:spPr>
          <a:xfrm>
            <a:off x="10788044" y="187213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6" name="object 16"/>
          <p:cNvSpPr/>
          <p:nvPr/>
        </p:nvSpPr>
        <p:spPr>
          <a:xfrm>
            <a:off x="10788044" y="1677983"/>
            <a:ext cx="80149" cy="80149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65" y="47625"/>
                </a:moveTo>
                <a:lnTo>
                  <a:pt x="20650" y="47625"/>
                </a:lnTo>
                <a:lnTo>
                  <a:pt x="17611" y="47024"/>
                </a:lnTo>
                <a:lnTo>
                  <a:pt x="0" y="26974"/>
                </a:lnTo>
                <a:lnTo>
                  <a:pt x="0" y="20650"/>
                </a:lnTo>
                <a:lnTo>
                  <a:pt x="20650" y="0"/>
                </a:lnTo>
                <a:lnTo>
                  <a:pt x="26965" y="0"/>
                </a:lnTo>
                <a:lnTo>
                  <a:pt x="47625" y="20650"/>
                </a:lnTo>
                <a:lnTo>
                  <a:pt x="47625" y="23812"/>
                </a:lnTo>
                <a:lnTo>
                  <a:pt x="47625" y="26974"/>
                </a:lnTo>
                <a:lnTo>
                  <a:pt x="30003" y="47024"/>
                </a:lnTo>
                <a:lnTo>
                  <a:pt x="26965" y="476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7" name="object 17"/>
          <p:cNvSpPr/>
          <p:nvPr/>
        </p:nvSpPr>
        <p:spPr>
          <a:xfrm>
            <a:off x="12176581" y="1822251"/>
            <a:ext cx="246859" cy="16030"/>
          </a:xfrm>
          <a:custGeom>
            <a:avLst/>
            <a:gdLst/>
            <a:ahLst/>
            <a:cxnLst/>
            <a:rect l="l" t="t" r="r" b="b"/>
            <a:pathLst>
              <a:path w="146684" h="9525">
                <a:moveTo>
                  <a:pt x="146318" y="9525"/>
                </a:moveTo>
                <a:lnTo>
                  <a:pt x="0" y="9525"/>
                </a:lnTo>
                <a:lnTo>
                  <a:pt x="0" y="0"/>
                </a:lnTo>
                <a:lnTo>
                  <a:pt x="146318" y="0"/>
                </a:lnTo>
                <a:lnTo>
                  <a:pt x="146318" y="9525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8" name="object 18"/>
          <p:cNvSpPr txBox="1"/>
          <p:nvPr/>
        </p:nvSpPr>
        <p:spPr>
          <a:xfrm>
            <a:off x="9962922" y="-2121193"/>
            <a:ext cx="6876776" cy="4917614"/>
          </a:xfrm>
          <a:prstGeom prst="rect">
            <a:avLst/>
          </a:prstGeom>
        </p:spPr>
        <p:txBody>
          <a:bodyPr vert="horz" wrap="square" lIns="0" tIns="101522" rIns="0" bIns="0" rtlCol="0">
            <a:spAutoFit/>
          </a:bodyPr>
          <a:lstStyle/>
          <a:p>
            <a:pPr marL="21373">
              <a:spcBef>
                <a:spcPts val="799"/>
              </a:spcBef>
              <a:tabLst>
                <a:tab pos="803618" algn="l"/>
              </a:tabLst>
            </a:pP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2	</a:t>
            </a:r>
            <a:r>
              <a:rPr sz="3618" b="1" spc="84" dirty="0">
                <a:solidFill>
                  <a:srgbClr val="262525"/>
                </a:solidFill>
                <a:latin typeface="Trebuchet MS"/>
                <a:cs typeface="Trebuchet MS"/>
              </a:rPr>
              <a:t>K</a:t>
            </a:r>
            <a:r>
              <a:rPr sz="3618" b="1" spc="-192" dirty="0">
                <a:solidFill>
                  <a:srgbClr val="262525"/>
                </a:solidFill>
                <a:latin typeface="Trebuchet MS"/>
                <a:cs typeface="Trebuchet MS"/>
              </a:rPr>
              <a:t>n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spc="-269" dirty="0">
                <a:solidFill>
                  <a:srgbClr val="262525"/>
                </a:solidFill>
                <a:latin typeface="Trebuchet MS"/>
                <a:cs typeface="Trebuchet MS"/>
              </a:rPr>
              <a:t>w</a:t>
            </a:r>
            <a:r>
              <a:rPr sz="3618" b="1" spc="-143" dirty="0">
                <a:solidFill>
                  <a:srgbClr val="262525"/>
                </a:solidFill>
                <a:latin typeface="Trebuchet MS"/>
                <a:cs typeface="Trebuchet MS"/>
              </a:rPr>
              <a:t>l</a:t>
            </a:r>
            <a:r>
              <a:rPr sz="3618" b="1" spc="-385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3618" b="1" spc="-160" dirty="0">
                <a:solidFill>
                  <a:srgbClr val="262525"/>
                </a:solidFill>
                <a:latin typeface="Trebuchet MS"/>
                <a:cs typeface="Trebuchet MS"/>
              </a:rPr>
              <a:t>d</a:t>
            </a:r>
            <a:r>
              <a:rPr sz="3618" b="1" dirty="0">
                <a:solidFill>
                  <a:srgbClr val="262525"/>
                </a:solidFill>
                <a:latin typeface="Trebuchet MS"/>
                <a:cs typeface="Trebuchet MS"/>
              </a:rPr>
              <a:t>g</a:t>
            </a:r>
            <a:r>
              <a:rPr sz="3618" b="1" spc="-303" dirty="0">
                <a:solidFill>
                  <a:srgbClr val="262525"/>
                </a:solidFill>
                <a:latin typeface="Trebuchet MS"/>
                <a:cs typeface="Trebuchet MS"/>
              </a:rPr>
              <a:t>e</a:t>
            </a:r>
            <a:r>
              <a:rPr sz="3618" b="1" spc="-362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3618" b="1" spc="-168" dirty="0">
                <a:solidFill>
                  <a:srgbClr val="262525"/>
                </a:solidFill>
                <a:latin typeface="Trebuchet MS"/>
                <a:cs typeface="Trebuchet MS"/>
              </a:rPr>
              <a:t>c</a:t>
            </a:r>
            <a:r>
              <a:rPr sz="3618" b="1" spc="-202" dirty="0">
                <a:solidFill>
                  <a:srgbClr val="262525"/>
                </a:solidFill>
                <a:latin typeface="Trebuchet MS"/>
                <a:cs typeface="Trebuchet MS"/>
              </a:rPr>
              <a:t>u</a:t>
            </a:r>
            <a:r>
              <a:rPr sz="3618" b="1" spc="-252" dirty="0">
                <a:solidFill>
                  <a:srgbClr val="262525"/>
                </a:solidFill>
                <a:latin typeface="Trebuchet MS"/>
                <a:cs typeface="Trebuchet MS"/>
              </a:rPr>
              <a:t>t</a:t>
            </a:r>
            <a:r>
              <a:rPr sz="3618" b="1" spc="-109" dirty="0">
                <a:solidFill>
                  <a:srgbClr val="262525"/>
                </a:solidFill>
                <a:latin typeface="Trebuchet MS"/>
                <a:cs typeface="Trebuchet MS"/>
              </a:rPr>
              <a:t>o</a:t>
            </a:r>
            <a:r>
              <a:rPr sz="3618" b="1" spc="-160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3618" b="1" spc="-67" dirty="0">
                <a:solidFill>
                  <a:srgbClr val="262525"/>
                </a:solidFill>
                <a:latin typeface="Trebuchet MS"/>
                <a:cs typeface="Trebuchet MS"/>
              </a:rPr>
              <a:t>f</a:t>
            </a:r>
            <a:r>
              <a:rPr sz="3618" b="1" spc="-370" dirty="0">
                <a:solidFill>
                  <a:srgbClr val="262525"/>
                </a:solidFill>
                <a:latin typeface="Trebuchet MS"/>
                <a:cs typeface="Trebuchet MS"/>
              </a:rPr>
              <a:t> </a:t>
            </a:r>
            <a:r>
              <a:rPr sz="4207" spc="3240" dirty="0">
                <a:latin typeface="Trebuchet MS"/>
                <a:cs typeface="Trebuchet MS"/>
              </a:rPr>
              <a:t> </a:t>
            </a:r>
            <a:endParaRPr sz="4207">
              <a:latin typeface="Trebuchet MS"/>
              <a:cs typeface="Trebuchet MS"/>
            </a:endParaRPr>
          </a:p>
          <a:p>
            <a:pPr marL="1195810" marR="197699">
              <a:lnSpc>
                <a:spcPct val="146700"/>
              </a:lnSpc>
              <a:spcBef>
                <a:spcPts val="2945"/>
              </a:spcBef>
            </a:pP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LLMs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trained</a:t>
            </a:r>
            <a:r>
              <a:rPr sz="1935" spc="-45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massive</a:t>
            </a:r>
            <a:r>
              <a:rPr sz="1935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dataset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text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1935" spc="-45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code, </a:t>
            </a:r>
            <a:r>
              <a:rPr sz="1935" spc="-65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25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1935">
              <a:latin typeface="Verdana"/>
              <a:cs typeface="Verdana"/>
            </a:endParaRPr>
          </a:p>
          <a:p>
            <a:pPr marL="1195810" marR="8549">
              <a:lnSpc>
                <a:spcPct val="152200"/>
              </a:lnSpc>
              <a:spcBef>
                <a:spcPts val="1136"/>
              </a:spcBef>
            </a:pP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This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36" dirty="0">
                <a:solidFill>
                  <a:srgbClr val="262525"/>
                </a:solidFill>
                <a:latin typeface="Verdana"/>
                <a:cs typeface="Verdana"/>
              </a:rPr>
              <a:t>means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LLMs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will</a:t>
            </a:r>
            <a:r>
              <a:rPr sz="1935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not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able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1935" spc="-30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answer</a:t>
            </a:r>
            <a:r>
              <a:rPr sz="1935" spc="-43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questions </a:t>
            </a:r>
            <a:r>
              <a:rPr sz="1935" spc="-65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8" dirty="0">
                <a:solidFill>
                  <a:srgbClr val="262525"/>
                </a:solidFill>
                <a:latin typeface="Verdana"/>
                <a:cs typeface="Verdana"/>
              </a:rPr>
              <a:t>that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are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outside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of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the 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scope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of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the dataset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they 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were </a:t>
            </a:r>
            <a:r>
              <a:rPr sz="1935" spc="-21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trained</a:t>
            </a:r>
            <a:r>
              <a:rPr sz="1935" spc="-47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on.</a:t>
            </a:r>
            <a:endParaRPr sz="1935">
              <a:latin typeface="Verdana"/>
              <a:cs typeface="Verdana"/>
            </a:endParaRPr>
          </a:p>
          <a:p>
            <a:pPr marL="1195810" marR="91903">
              <a:lnSpc>
                <a:spcPct val="147100"/>
              </a:lnSpc>
              <a:spcBef>
                <a:spcPts val="724"/>
              </a:spcBef>
            </a:pPr>
            <a:r>
              <a:rPr sz="1935" b="1" i="1" u="sng" spc="-2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For</a:t>
            </a:r>
            <a:r>
              <a:rPr sz="1935" b="1" i="1" u="sng" spc="-395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1935" b="1" i="1" u="sng" spc="-320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exam</a:t>
            </a:r>
            <a:r>
              <a:rPr sz="1935" b="1" i="1" spc="-320" dirty="0">
                <a:solidFill>
                  <a:srgbClr val="262525"/>
                </a:solidFill>
                <a:latin typeface="Verdana"/>
                <a:cs typeface="Verdana"/>
              </a:rPr>
              <a:t>ple</a:t>
            </a:r>
            <a:r>
              <a:rPr sz="1935" b="1" i="1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272" spc="1271" dirty="0">
                <a:latin typeface="Trebuchet MS"/>
                <a:cs typeface="Trebuchet MS"/>
              </a:rPr>
              <a:t>🌟</a:t>
            </a:r>
            <a:r>
              <a:rPr sz="2272" spc="-412" dirty="0">
                <a:latin typeface="Trebuchet MS"/>
                <a:cs typeface="Trebuchet MS"/>
              </a:rPr>
              <a:t> </a:t>
            </a:r>
            <a:r>
              <a:rPr sz="1935" spc="-244" dirty="0">
                <a:solidFill>
                  <a:srgbClr val="262525"/>
                </a:solidFill>
                <a:latin typeface="Verdana"/>
                <a:cs typeface="Verdana"/>
              </a:rPr>
              <a:t>If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LLM</a:t>
            </a:r>
            <a:r>
              <a:rPr sz="1935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trained</a:t>
            </a:r>
            <a:r>
              <a:rPr sz="1935" spc="-45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1935" spc="-44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9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dataset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36" dirty="0">
                <a:solidFill>
                  <a:srgbClr val="262525"/>
                </a:solidFill>
                <a:latin typeface="Verdana"/>
                <a:cs typeface="Verdana"/>
              </a:rPr>
              <a:t>news </a:t>
            </a:r>
            <a:r>
              <a:rPr sz="1935" spc="-65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85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1935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il</a:t>
            </a:r>
            <a:r>
              <a:rPr sz="1935" spc="-42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135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31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60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1935" spc="-43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q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1935" spc="-177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67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1935" spc="-202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1935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1935" spc="-210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1935" spc="-252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1935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1935" spc="-269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1935" spc="-109" dirty="0">
                <a:solidFill>
                  <a:srgbClr val="262525"/>
                </a:solidFill>
                <a:latin typeface="Verdana"/>
                <a:cs typeface="Verdana"/>
              </a:rPr>
              <a:t>t  </a:t>
            </a:r>
            <a:r>
              <a:rPr sz="1935" spc="-227" dirty="0">
                <a:solidFill>
                  <a:srgbClr val="262525"/>
                </a:solidFill>
                <a:latin typeface="Verdana"/>
                <a:cs typeface="Verdana"/>
              </a:rPr>
              <a:t>physics.</a:t>
            </a:r>
            <a:endParaRPr sz="1935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069836" y="2597751"/>
            <a:ext cx="4350483" cy="2771015"/>
            <a:chOff x="8954594" y="4470832"/>
            <a:chExt cx="2585085" cy="16465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8494" y="5461508"/>
              <a:ext cx="1754504" cy="4191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4594" y="4470832"/>
              <a:ext cx="2584942" cy="1646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00987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0098762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30000" y="0"/>
                </a:lnTo>
                <a:lnTo>
                  <a:pt x="11430000" y="6000750"/>
                </a:lnTo>
                <a:lnTo>
                  <a:pt x="0" y="6000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0091282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463" y="-4111067"/>
            <a:ext cx="5264180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109" dirty="0"/>
              <a:t>LL</a:t>
            </a:r>
            <a:r>
              <a:rPr spc="1178" dirty="0"/>
              <a:t>M</a:t>
            </a:r>
            <a:r>
              <a:rPr spc="-614" dirty="0"/>
              <a:t> </a:t>
            </a:r>
            <a:r>
              <a:rPr spc="8" dirty="0"/>
              <a:t>E</a:t>
            </a:r>
            <a:r>
              <a:rPr spc="-286" dirty="0"/>
              <a:t>c</a:t>
            </a:r>
            <a:r>
              <a:rPr spc="-236" dirty="0"/>
              <a:t>o</a:t>
            </a:r>
            <a:r>
              <a:rPr spc="67" dirty="0"/>
              <a:t>s</a:t>
            </a:r>
            <a:r>
              <a:rPr spc="-168" dirty="0"/>
              <a:t>y</a:t>
            </a:r>
            <a:r>
              <a:rPr spc="67" dirty="0"/>
              <a:t>s</a:t>
            </a:r>
            <a:r>
              <a:rPr spc="-353" dirty="0"/>
              <a:t>t</a:t>
            </a:r>
            <a:r>
              <a:rPr spc="-530" dirty="0"/>
              <a:t>e</a:t>
            </a:r>
            <a:r>
              <a:rPr spc="-320" dirty="0"/>
              <a:t>m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5261" y="-2393581"/>
            <a:ext cx="7101166" cy="424786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404467" y="3970241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 txBox="1"/>
          <p:nvPr/>
        </p:nvSpPr>
        <p:spPr>
          <a:xfrm>
            <a:off x="2429676" y="2118652"/>
            <a:ext cx="14369096" cy="2066844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687136" marR="60913" indent="-666832">
              <a:lnSpc>
                <a:spcPct val="151800"/>
              </a:lnSpc>
              <a:spcBef>
                <a:spcPts val="151"/>
              </a:spcBef>
            </a:pP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LLM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ecosystem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environment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which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large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(LLMs)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developed,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trained,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used.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It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includes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people,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organizations,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tools,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resources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support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development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use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LLMs</a:t>
            </a:r>
            <a:endParaRPr sz="2356">
              <a:latin typeface="Verdana"/>
              <a:cs typeface="Verdana"/>
            </a:endParaRPr>
          </a:p>
          <a:p>
            <a:pPr>
              <a:spcBef>
                <a:spcPts val="17"/>
              </a:spcBef>
            </a:pPr>
            <a:endParaRPr sz="3787">
              <a:latin typeface="Verdana"/>
              <a:cs typeface="Verdana"/>
            </a:endParaRPr>
          </a:p>
          <a:p>
            <a:pPr marL="396466"/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LLM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ecosystem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constantly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evolving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as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new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LLMs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developed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new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tools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resources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created.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963380" y="1866191"/>
            <a:ext cx="4457348" cy="3503042"/>
            <a:chOff x="8891337" y="4036135"/>
            <a:chExt cx="2648585" cy="20815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5461508"/>
              <a:ext cx="1754504" cy="419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337" y="4036135"/>
              <a:ext cx="2648200" cy="2081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013082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0130822"/>
          </a:xfrm>
          <a:custGeom>
            <a:avLst/>
            <a:gdLst/>
            <a:ahLst/>
            <a:cxnLst/>
            <a:rect l="l" t="t" r="r" b="b"/>
            <a:pathLst>
              <a:path w="11430000" h="6019800">
                <a:moveTo>
                  <a:pt x="0" y="0"/>
                </a:moveTo>
                <a:lnTo>
                  <a:pt x="11430000" y="0"/>
                </a:lnTo>
                <a:lnTo>
                  <a:pt x="11430000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0123341"/>
          </a:xfrm>
          <a:custGeom>
            <a:avLst/>
            <a:gdLst/>
            <a:ahLst/>
            <a:cxnLst/>
            <a:rect l="l" t="t" r="r" b="b"/>
            <a:pathLst>
              <a:path h="6015355">
                <a:moveTo>
                  <a:pt x="0" y="601503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463" y="-4159156"/>
            <a:ext cx="3723184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-244" dirty="0"/>
              <a:t>Application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1441" y="-2441671"/>
            <a:ext cx="9072829" cy="476084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404467" y="2944335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 txBox="1"/>
          <p:nvPr/>
        </p:nvSpPr>
        <p:spPr>
          <a:xfrm>
            <a:off x="2805623" y="2583515"/>
            <a:ext cx="14096588" cy="1609871"/>
          </a:xfrm>
          <a:prstGeom prst="rect">
            <a:avLst/>
          </a:prstGeom>
        </p:spPr>
        <p:txBody>
          <a:bodyPr vert="horz" wrap="square" lIns="0" tIns="11755" rIns="0" bIns="0" rtlCol="0">
            <a:spAutoFit/>
          </a:bodyPr>
          <a:lstStyle/>
          <a:p>
            <a:pPr marL="21373" marR="8549">
              <a:lnSpc>
                <a:spcPct val="154000"/>
              </a:lnSpc>
              <a:spcBef>
                <a:spcPts val="93"/>
              </a:spcBef>
            </a:pP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Overall,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processes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documentation,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churning,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document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chunks,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embedding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(LLM),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embedding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vectors,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vector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database,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orchestration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create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43" dirty="0">
                <a:solidFill>
                  <a:srgbClr val="262525"/>
                </a:solidFill>
                <a:latin typeface="Verdana"/>
                <a:cs typeface="Verdana"/>
              </a:rPr>
              <a:t>powerful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system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managing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querying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documentation.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system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improve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efficiency,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accuracy,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accessibility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documentation.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194288" y="2258122"/>
            <a:ext cx="4226519" cy="3131151"/>
            <a:chOff x="9028544" y="4269023"/>
            <a:chExt cx="2511425" cy="18605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5473700"/>
              <a:ext cx="1754504" cy="419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8544" y="4269023"/>
              <a:ext cx="2510993" cy="1860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7"/>
            <a:ext cx="19235738" cy="121986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7"/>
            <a:ext cx="19235738" cy="12198664"/>
          </a:xfrm>
          <a:custGeom>
            <a:avLst/>
            <a:gdLst/>
            <a:ahLst/>
            <a:cxnLst/>
            <a:rect l="l" t="t" r="r" b="b"/>
            <a:pathLst>
              <a:path w="11430000" h="7248525">
                <a:moveTo>
                  <a:pt x="0" y="0"/>
                </a:moveTo>
                <a:lnTo>
                  <a:pt x="11430000" y="0"/>
                </a:lnTo>
                <a:lnTo>
                  <a:pt x="11430000" y="7248510"/>
                </a:lnTo>
                <a:lnTo>
                  <a:pt x="0" y="72485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grpSp>
        <p:nvGrpSpPr>
          <p:cNvPr id="4" name="object 4"/>
          <p:cNvGrpSpPr/>
          <p:nvPr/>
        </p:nvGrpSpPr>
        <p:grpSpPr>
          <a:xfrm>
            <a:off x="1" y="-4926288"/>
            <a:ext cx="19420614" cy="12387815"/>
            <a:chOff x="0" y="0"/>
            <a:chExt cx="11539855" cy="7360920"/>
          </a:xfrm>
        </p:grpSpPr>
        <p:sp>
          <p:nvSpPr>
            <p:cNvPr id="5" name="object 5"/>
            <p:cNvSpPr/>
            <p:nvPr/>
          </p:nvSpPr>
          <p:spPr>
            <a:xfrm>
              <a:off x="4762" y="4762"/>
              <a:ext cx="0" cy="7244080"/>
            </a:xfrm>
            <a:custGeom>
              <a:avLst/>
              <a:gdLst/>
              <a:ahLst/>
              <a:cxnLst/>
              <a:rect l="l" t="t" r="r" b="b"/>
              <a:pathLst>
                <a:path h="7244080">
                  <a:moveTo>
                    <a:pt x="0" y="724374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29999" cy="1190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6705092"/>
              <a:ext cx="1754504" cy="419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4634" y="5753166"/>
              <a:ext cx="2934903" cy="160756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15463" y="-2155432"/>
            <a:ext cx="3648378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-303" dirty="0"/>
              <a:t>References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15464" y="-605513"/>
            <a:ext cx="5522792" cy="6817415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>
              <a:spcBef>
                <a:spcPts val="219"/>
              </a:spcBef>
            </a:pPr>
            <a:r>
              <a:rPr sz="2356" b="1" u="sng" spc="-18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6"/>
              </a:rPr>
              <a:t>htt</a:t>
            </a:r>
            <a:r>
              <a:rPr sz="2356" b="1" spc="-185" dirty="0">
                <a:solidFill>
                  <a:srgbClr val="BE49DE"/>
                </a:solidFill>
                <a:latin typeface="Tahoma"/>
                <a:cs typeface="Tahoma"/>
                <a:hlinkClick r:id="rId6"/>
              </a:rPr>
              <a:t>p</a:t>
            </a:r>
            <a:r>
              <a:rPr sz="2356" b="1" u="sng" spc="-18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6"/>
              </a:rPr>
              <a:t>s://blog.streamlit.io/langchain-t</a:t>
            </a:r>
            <a:r>
              <a:rPr sz="2356" b="1" u="sng" spc="-18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7"/>
              </a:rPr>
              <a:t>...</a:t>
            </a:r>
            <a:endParaRPr sz="2356">
              <a:latin typeface="Tahoma"/>
              <a:cs typeface="Tahoma"/>
            </a:endParaRPr>
          </a:p>
          <a:p>
            <a:pPr>
              <a:spcBef>
                <a:spcPts val="25"/>
              </a:spcBef>
            </a:pPr>
            <a:endParaRPr sz="3702">
              <a:latin typeface="Tahoma"/>
              <a:cs typeface="Tahoma"/>
            </a:endParaRPr>
          </a:p>
          <a:p>
            <a:pPr marL="21373"/>
            <a:r>
              <a:rPr sz="2356" b="1" u="sng" spc="-27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8"/>
              </a:rPr>
              <a:t>htt</a:t>
            </a:r>
            <a:r>
              <a:rPr sz="2356" b="1" spc="-278" dirty="0">
                <a:solidFill>
                  <a:srgbClr val="BE49DE"/>
                </a:solidFill>
                <a:latin typeface="Tahoma"/>
                <a:cs typeface="Tahoma"/>
                <a:hlinkClick r:id="rId8"/>
              </a:rPr>
              <a:t>p</a:t>
            </a:r>
            <a:r>
              <a:rPr sz="2356" b="1" u="sng" spc="-27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8"/>
              </a:rPr>
              <a:t>s://a16z.com/2023/06/20/emerging-</a:t>
            </a:r>
            <a:r>
              <a:rPr sz="2356" b="1" u="sng" spc="-27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9"/>
              </a:rPr>
              <a:t>...</a:t>
            </a:r>
            <a:endParaRPr sz="2356">
              <a:latin typeface="Tahoma"/>
              <a:cs typeface="Tahoma"/>
            </a:endParaRPr>
          </a:p>
          <a:p>
            <a:pPr marL="21373" marR="8549">
              <a:lnSpc>
                <a:spcPct val="259800"/>
              </a:lnSpc>
              <a:spcBef>
                <a:spcPts val="101"/>
              </a:spcBef>
            </a:pPr>
            <a:r>
              <a:rPr sz="2356" b="1" u="sng" spc="-219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0"/>
              </a:rPr>
              <a:t>htt</a:t>
            </a:r>
            <a:r>
              <a:rPr sz="2356" b="1" spc="-219" dirty="0">
                <a:solidFill>
                  <a:srgbClr val="BE49DE"/>
                </a:solidFill>
                <a:latin typeface="Tahoma"/>
                <a:cs typeface="Tahoma"/>
                <a:hlinkClick r:id="rId10"/>
              </a:rPr>
              <a:t>p</a:t>
            </a:r>
            <a:r>
              <a:rPr sz="2356" b="1" u="sng" spc="-219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0"/>
              </a:rPr>
              <a:t>s://www.promptingguide.ai/ </a:t>
            </a:r>
            <a:r>
              <a:rPr sz="2356" b="1" spc="-210" dirty="0">
                <a:solidFill>
                  <a:srgbClr val="BE49DE"/>
                </a:solidFill>
                <a:latin typeface="Tahoma"/>
                <a:cs typeface="Tahoma"/>
              </a:rPr>
              <a:t> </a:t>
            </a:r>
            <a:r>
              <a:rPr sz="2356" b="1" u="sng" spc="-17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h</a:t>
            </a:r>
            <a:r>
              <a:rPr sz="2356" b="1" u="sng" spc="-2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tt</a:t>
            </a:r>
            <a:r>
              <a:rPr sz="2356" b="1" spc="-151" dirty="0">
                <a:solidFill>
                  <a:srgbClr val="BE49DE"/>
                </a:solidFill>
                <a:latin typeface="Tahoma"/>
                <a:cs typeface="Tahoma"/>
                <a:hlinkClick r:id="rId11"/>
              </a:rPr>
              <a:t>p</a:t>
            </a:r>
            <a:r>
              <a:rPr sz="2356" b="1" u="sng" spc="-13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s</a:t>
            </a:r>
            <a:r>
              <a:rPr sz="2356" b="1" u="sng" spc="-27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:</a:t>
            </a:r>
            <a:r>
              <a:rPr sz="2356" b="1" u="sng" spc="-65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//</a:t>
            </a:r>
            <a:r>
              <a:rPr sz="2356" b="1" u="sng" spc="-17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hu</a:t>
            </a:r>
            <a:r>
              <a:rPr sz="2356" b="1" u="sng" spc="-15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y</a:t>
            </a:r>
            <a:r>
              <a:rPr sz="2356" b="1" u="sng" spc="-6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e</a:t>
            </a:r>
            <a:r>
              <a:rPr sz="2356" b="1" u="sng" spc="-17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n</a:t>
            </a:r>
            <a:r>
              <a:rPr sz="2356" b="1" u="sng" spc="-160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c</a:t>
            </a:r>
            <a:r>
              <a:rPr sz="2356" b="1" u="sng" spc="-17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h</a:t>
            </a:r>
            <a:r>
              <a:rPr sz="2356" b="1" u="sng" spc="-13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i</a:t>
            </a:r>
            <a:r>
              <a:rPr sz="2356" b="1" u="sng" spc="-15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p</a:t>
            </a:r>
            <a:r>
              <a:rPr sz="2356" b="1" u="sng" spc="-160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.</a:t>
            </a:r>
            <a:r>
              <a:rPr sz="2356" b="1" u="sng" spc="-28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c</a:t>
            </a:r>
            <a:r>
              <a:rPr sz="2356" b="1" u="sng" spc="-118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o</a:t>
            </a:r>
            <a:r>
              <a:rPr sz="2356" b="1" u="sng" spc="-41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m</a:t>
            </a:r>
            <a:r>
              <a:rPr sz="2356" b="1" u="sng" spc="-65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/</a:t>
            </a:r>
            <a:r>
              <a:rPr sz="2356" b="1" u="sng" spc="-29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2023</a:t>
            </a:r>
            <a:r>
              <a:rPr sz="2356" b="1" u="sng" spc="-65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/</a:t>
            </a:r>
            <a:r>
              <a:rPr sz="2356" b="1" u="sng" spc="-29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06</a:t>
            </a:r>
            <a:r>
              <a:rPr sz="2356" b="1" u="sng" spc="-65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/</a:t>
            </a:r>
            <a:r>
              <a:rPr sz="2356" b="1" u="sng" spc="-295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07</a:t>
            </a:r>
            <a:r>
              <a:rPr sz="2356" b="1" u="sng" spc="-65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/</a:t>
            </a:r>
            <a:r>
              <a:rPr sz="2356" b="1" u="sng" spc="-151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g</a:t>
            </a:r>
            <a:r>
              <a:rPr sz="2356" b="1" u="sng" spc="-6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e</a:t>
            </a:r>
            <a:r>
              <a:rPr sz="2356" b="1" u="sng" spc="-17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n</a:t>
            </a:r>
            <a:r>
              <a:rPr sz="2356" b="1" u="sng" spc="-6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1"/>
              </a:rPr>
              <a:t>e</a:t>
            </a:r>
            <a:r>
              <a:rPr sz="2356" b="1" u="sng" spc="-160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2"/>
              </a:rPr>
              <a:t>..</a:t>
            </a:r>
            <a:r>
              <a:rPr sz="2356" b="1" u="sng" spc="-17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2"/>
              </a:rPr>
              <a:t>. </a:t>
            </a:r>
            <a:r>
              <a:rPr sz="2356" b="1" spc="-17" dirty="0">
                <a:solidFill>
                  <a:srgbClr val="BE49DE"/>
                </a:solidFill>
                <a:latin typeface="Tahoma"/>
                <a:cs typeface="Tahoma"/>
              </a:rPr>
              <a:t> </a:t>
            </a:r>
            <a:r>
              <a:rPr sz="2356" b="1" u="sng" spc="-20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3"/>
              </a:rPr>
              <a:t>htt</a:t>
            </a:r>
            <a:r>
              <a:rPr sz="2356" b="1" spc="-202" dirty="0">
                <a:solidFill>
                  <a:srgbClr val="BE49DE"/>
                </a:solidFill>
                <a:latin typeface="Tahoma"/>
                <a:cs typeface="Tahoma"/>
                <a:hlinkClick r:id="rId13"/>
              </a:rPr>
              <a:t>p</a:t>
            </a:r>
            <a:r>
              <a:rPr sz="2356" b="1" u="sng" spc="-20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3"/>
              </a:rPr>
              <a:t>s://docs.cohere.com/docs/introduc</a:t>
            </a:r>
            <a:r>
              <a:rPr sz="2356" b="1" u="sng" spc="-20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4"/>
              </a:rPr>
              <a:t>... </a:t>
            </a:r>
            <a:r>
              <a:rPr sz="2356" b="1" spc="-192" dirty="0">
                <a:solidFill>
                  <a:srgbClr val="BE49DE"/>
                </a:solidFill>
                <a:latin typeface="Tahoma"/>
                <a:cs typeface="Tahoma"/>
              </a:rPr>
              <a:t> </a:t>
            </a:r>
            <a:r>
              <a:rPr sz="2356" b="1" u="sng" spc="-28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5"/>
              </a:rPr>
              <a:t>htt</a:t>
            </a:r>
            <a:r>
              <a:rPr sz="2356" b="1" spc="-286" dirty="0">
                <a:solidFill>
                  <a:srgbClr val="BE49DE"/>
                </a:solidFill>
                <a:latin typeface="Tahoma"/>
                <a:cs typeface="Tahoma"/>
                <a:hlinkClick r:id="rId15"/>
              </a:rPr>
              <a:t>p</a:t>
            </a:r>
            <a:r>
              <a:rPr sz="2356" b="1" u="sng" spc="-28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5"/>
              </a:rPr>
              <a:t>s://mccormickml.com/2022/12/21/ho</a:t>
            </a:r>
            <a:r>
              <a:rPr sz="2356" b="1" u="sng" spc="-286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6"/>
              </a:rPr>
              <a:t>... </a:t>
            </a:r>
            <a:r>
              <a:rPr sz="2356" b="1" spc="-278" dirty="0">
                <a:solidFill>
                  <a:srgbClr val="BE49DE"/>
                </a:solidFill>
                <a:latin typeface="Tahoma"/>
                <a:cs typeface="Tahoma"/>
              </a:rPr>
              <a:t> </a:t>
            </a:r>
            <a:r>
              <a:rPr sz="2356" b="1" u="sng" spc="-19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7"/>
              </a:rPr>
              <a:t>htt</a:t>
            </a:r>
            <a:r>
              <a:rPr sz="2356" b="1" spc="-192" dirty="0">
                <a:solidFill>
                  <a:srgbClr val="BE49DE"/>
                </a:solidFill>
                <a:latin typeface="Tahoma"/>
                <a:cs typeface="Tahoma"/>
                <a:hlinkClick r:id="rId17"/>
              </a:rPr>
              <a:t>p</a:t>
            </a:r>
            <a:r>
              <a:rPr sz="2356" b="1" u="sng" spc="-19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7"/>
              </a:rPr>
              <a:t>s://writings.stephenwolfram.com/2</a:t>
            </a:r>
            <a:r>
              <a:rPr sz="2356" b="1" u="sng" spc="-192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8"/>
              </a:rPr>
              <a:t>... </a:t>
            </a:r>
            <a:r>
              <a:rPr sz="2356" b="1" spc="-673" dirty="0">
                <a:solidFill>
                  <a:srgbClr val="BE49DE"/>
                </a:solidFill>
                <a:latin typeface="Tahoma"/>
                <a:cs typeface="Tahoma"/>
              </a:rPr>
              <a:t> </a:t>
            </a:r>
            <a:r>
              <a:rPr sz="2356" b="1" u="sng" spc="-210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9"/>
              </a:rPr>
              <a:t>htt</a:t>
            </a:r>
            <a:r>
              <a:rPr sz="2356" b="1" spc="-210" dirty="0">
                <a:solidFill>
                  <a:srgbClr val="BE49DE"/>
                </a:solidFill>
                <a:latin typeface="Tahoma"/>
                <a:cs typeface="Tahoma"/>
                <a:hlinkClick r:id="rId19"/>
              </a:rPr>
              <a:t>p</a:t>
            </a:r>
            <a:r>
              <a:rPr sz="2356" b="1" u="sng" spc="-210" dirty="0">
                <a:solidFill>
                  <a:srgbClr val="BE49DE"/>
                </a:solidFill>
                <a:uFill>
                  <a:solidFill>
                    <a:srgbClr val="BE49DE"/>
                  </a:solidFill>
                </a:uFill>
                <a:latin typeface="Tahoma"/>
                <a:cs typeface="Tahoma"/>
                <a:hlinkClick r:id="rId19"/>
              </a:rPr>
              <a:t>s://huggingface.co/blog/rlhf</a:t>
            </a:r>
            <a:endParaRPr sz="235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00987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0098762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30000" y="0"/>
                </a:lnTo>
                <a:lnTo>
                  <a:pt x="11430000" y="6000750"/>
                </a:lnTo>
                <a:lnTo>
                  <a:pt x="0" y="6000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-4926287"/>
            <a:ext cx="7213400" cy="100987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41668" y="-3197369"/>
            <a:ext cx="4024544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dirty="0"/>
              <a:t>T</a:t>
            </a:r>
            <a:r>
              <a:rPr spc="-385" dirty="0"/>
              <a:t>h</a:t>
            </a:r>
            <a:r>
              <a:rPr spc="-404" dirty="0"/>
              <a:t>a</a:t>
            </a:r>
            <a:r>
              <a:rPr spc="-370" dirty="0"/>
              <a:t>n</a:t>
            </a:r>
            <a:r>
              <a:rPr spc="-185" dirty="0"/>
              <a:t>k</a:t>
            </a:r>
            <a:r>
              <a:rPr spc="-589" dirty="0"/>
              <a:t> </a:t>
            </a:r>
            <a:r>
              <a:rPr spc="-513" dirty="0"/>
              <a:t>Y</a:t>
            </a:r>
            <a:r>
              <a:rPr spc="-236" dirty="0"/>
              <a:t>o</a:t>
            </a:r>
            <a:r>
              <a:rPr spc="-379" dirty="0"/>
              <a:t>u</a:t>
            </a:r>
            <a:r>
              <a:rPr spc="404" dirty="0"/>
              <a:t>…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2273629" y="-1700816"/>
            <a:ext cx="27824880" cy="3842177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7011357">
              <a:spcBef>
                <a:spcPts val="219"/>
              </a:spcBef>
            </a:pPr>
            <a:r>
              <a:rPr spc="-421" dirty="0"/>
              <a:t>I</a:t>
            </a:r>
            <a:r>
              <a:rPr spc="-126" dirty="0"/>
              <a:t>f</a:t>
            </a:r>
            <a:r>
              <a:rPr spc="-244" dirty="0"/>
              <a:t> </a:t>
            </a:r>
            <a:r>
              <a:rPr spc="-311" dirty="0"/>
              <a:t>y</a:t>
            </a:r>
            <a:r>
              <a:rPr spc="-101" dirty="0"/>
              <a:t>o</a:t>
            </a:r>
            <a:r>
              <a:rPr spc="-185" dirty="0"/>
              <a:t>u</a:t>
            </a:r>
            <a:r>
              <a:rPr spc="-471" dirty="0"/>
              <a:t> </a:t>
            </a:r>
            <a:r>
              <a:rPr spc="-328" dirty="0"/>
              <a:t>m</a:t>
            </a:r>
            <a:r>
              <a:rPr spc="-337" dirty="0"/>
              <a:t>a</a:t>
            </a:r>
            <a:r>
              <a:rPr spc="-135" dirty="0"/>
              <a:t>d</a:t>
            </a:r>
            <a:r>
              <a:rPr spc="-210" dirty="0"/>
              <a:t>e</a:t>
            </a:r>
            <a:r>
              <a:rPr spc="-362" dirty="0"/>
              <a:t> </a:t>
            </a:r>
            <a:r>
              <a:rPr spc="-101" dirty="0"/>
              <a:t>t</a:t>
            </a:r>
            <a:r>
              <a:rPr spc="-160" dirty="0"/>
              <a:t>h</a:t>
            </a:r>
            <a:r>
              <a:rPr spc="-202" dirty="0"/>
              <a:t>i</a:t>
            </a:r>
            <a:r>
              <a:rPr spc="-219" dirty="0"/>
              <a:t>s</a:t>
            </a:r>
            <a:r>
              <a:rPr spc="-427" dirty="0"/>
              <a:t> </a:t>
            </a:r>
            <a:r>
              <a:rPr dirty="0"/>
              <a:t>f</a:t>
            </a:r>
            <a:r>
              <a:rPr spc="-337" dirty="0"/>
              <a:t>a</a:t>
            </a:r>
            <a:r>
              <a:rPr spc="-168" dirty="0"/>
              <a:t>r</a:t>
            </a:r>
            <a:r>
              <a:rPr spc="-379" dirty="0"/>
              <a:t> </a:t>
            </a:r>
            <a:r>
              <a:rPr sz="2777" spc="3240" dirty="0">
                <a:solidFill>
                  <a:srgbClr val="000000"/>
                </a:solidFill>
                <a:latin typeface="Trebuchet MS"/>
                <a:cs typeface="Trebuchet MS"/>
              </a:rPr>
              <a:t>🫡</a:t>
            </a:r>
            <a:r>
              <a:rPr sz="2777" spc="-412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777" spc="3240" dirty="0">
                <a:solidFill>
                  <a:srgbClr val="000000"/>
                </a:solidFill>
                <a:latin typeface="Trebuchet MS"/>
                <a:cs typeface="Trebuchet MS"/>
              </a:rPr>
              <a:t>👍</a:t>
            </a:r>
            <a:endParaRPr sz="2777" dirty="0">
              <a:latin typeface="Trebuchet MS"/>
              <a:cs typeface="Trebuchet MS"/>
            </a:endParaRPr>
          </a:p>
          <a:p>
            <a:pPr marL="6989984">
              <a:spcBef>
                <a:spcPts val="50"/>
              </a:spcBef>
            </a:pPr>
            <a:endParaRPr sz="2440" dirty="0">
              <a:latin typeface="Trebuchet MS"/>
              <a:cs typeface="Trebuchet MS"/>
            </a:endParaRPr>
          </a:p>
          <a:p>
            <a:pPr marL="7011357" marR="58775">
              <a:lnSpc>
                <a:spcPct val="140800"/>
              </a:lnSpc>
            </a:pPr>
            <a:r>
              <a:rPr spc="-202" dirty="0"/>
              <a:t>Learning</a:t>
            </a:r>
            <a:r>
              <a:rPr spc="-370" dirty="0"/>
              <a:t> </a:t>
            </a:r>
            <a:r>
              <a:rPr spc="-210" dirty="0"/>
              <a:t>is</a:t>
            </a:r>
            <a:r>
              <a:rPr spc="-421" dirty="0"/>
              <a:t> </a:t>
            </a:r>
            <a:r>
              <a:rPr spc="-168" dirty="0"/>
              <a:t>like</a:t>
            </a:r>
            <a:r>
              <a:rPr spc="-353" dirty="0"/>
              <a:t> </a:t>
            </a:r>
            <a:r>
              <a:rPr spc="-202" dirty="0"/>
              <a:t>a</a:t>
            </a:r>
            <a:r>
              <a:rPr spc="-496" dirty="0"/>
              <a:t> </a:t>
            </a:r>
            <a:r>
              <a:rPr spc="-185" dirty="0"/>
              <a:t>box</a:t>
            </a:r>
            <a:r>
              <a:rPr spc="-353" dirty="0"/>
              <a:t> </a:t>
            </a:r>
            <a:r>
              <a:rPr spc="-118" dirty="0"/>
              <a:t>of</a:t>
            </a:r>
            <a:r>
              <a:rPr spc="-236" dirty="0"/>
              <a:t> </a:t>
            </a:r>
            <a:r>
              <a:rPr spc="-160" dirty="0"/>
              <a:t>chocolates</a:t>
            </a:r>
            <a:r>
              <a:rPr spc="-412" dirty="0"/>
              <a:t> </a:t>
            </a:r>
            <a:r>
              <a:rPr sz="2777" spc="1616" dirty="0">
                <a:solidFill>
                  <a:srgbClr val="000000"/>
                </a:solidFill>
                <a:latin typeface="Trebuchet MS"/>
                <a:cs typeface="Trebuchet MS"/>
              </a:rPr>
              <a:t>🍫</a:t>
            </a:r>
            <a:r>
              <a:rPr sz="2777" spc="-404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227" dirty="0"/>
              <a:t>Sometimes</a:t>
            </a:r>
            <a:r>
              <a:rPr spc="-412" dirty="0"/>
              <a:t> </a:t>
            </a:r>
            <a:r>
              <a:rPr spc="-143" dirty="0"/>
              <a:t>you'll</a:t>
            </a:r>
            <a:r>
              <a:rPr spc="-404" dirty="0"/>
              <a:t> </a:t>
            </a:r>
            <a:r>
              <a:rPr spc="-192" dirty="0"/>
              <a:t>get</a:t>
            </a:r>
            <a:r>
              <a:rPr spc="-343" dirty="0"/>
              <a:t> </a:t>
            </a:r>
            <a:r>
              <a:rPr spc="-160" dirty="0"/>
              <a:t>the</a:t>
            </a:r>
            <a:r>
              <a:rPr spc="-353" dirty="0"/>
              <a:t> </a:t>
            </a:r>
            <a:r>
              <a:rPr spc="-185" dirty="0"/>
              <a:t>nutty</a:t>
            </a:r>
            <a:r>
              <a:rPr spc="-404" dirty="0"/>
              <a:t> </a:t>
            </a:r>
            <a:r>
              <a:rPr spc="-192" dirty="0"/>
              <a:t>ones, </a:t>
            </a:r>
            <a:r>
              <a:rPr spc="-799" dirty="0"/>
              <a:t> </a:t>
            </a:r>
            <a:r>
              <a:rPr spc="-219" dirty="0"/>
              <a:t>sometimes</a:t>
            </a:r>
            <a:r>
              <a:rPr spc="-427" dirty="0"/>
              <a:t> </a:t>
            </a:r>
            <a:r>
              <a:rPr spc="-160" dirty="0"/>
              <a:t>the</a:t>
            </a:r>
            <a:r>
              <a:rPr spc="-362" dirty="0"/>
              <a:t> </a:t>
            </a:r>
            <a:r>
              <a:rPr spc="-185" dirty="0"/>
              <a:t>gooey</a:t>
            </a:r>
            <a:r>
              <a:rPr spc="-404" dirty="0"/>
              <a:t> </a:t>
            </a:r>
            <a:r>
              <a:rPr spc="-192" dirty="0"/>
              <a:t>ones,</a:t>
            </a:r>
            <a:r>
              <a:rPr spc="-395" dirty="0"/>
              <a:t> </a:t>
            </a:r>
            <a:r>
              <a:rPr spc="-210" dirty="0"/>
              <a:t>and</a:t>
            </a:r>
            <a:r>
              <a:rPr spc="-370" dirty="0"/>
              <a:t> </a:t>
            </a:r>
            <a:r>
              <a:rPr spc="-202" dirty="0"/>
              <a:t>occasionally,</a:t>
            </a:r>
            <a:r>
              <a:rPr spc="-395" dirty="0"/>
              <a:t> </a:t>
            </a:r>
            <a:r>
              <a:rPr spc="-143" dirty="0"/>
              <a:t>you'll</a:t>
            </a:r>
            <a:r>
              <a:rPr spc="-404" dirty="0"/>
              <a:t> </a:t>
            </a:r>
            <a:r>
              <a:rPr spc="-160" dirty="0"/>
              <a:t>bite</a:t>
            </a:r>
            <a:r>
              <a:rPr spc="-362" dirty="0"/>
              <a:t> </a:t>
            </a:r>
            <a:r>
              <a:rPr spc="-143" dirty="0"/>
              <a:t>into</a:t>
            </a:r>
            <a:r>
              <a:rPr spc="-337" dirty="0"/>
              <a:t> </a:t>
            </a:r>
            <a:r>
              <a:rPr spc="-202" dirty="0"/>
              <a:t>a</a:t>
            </a:r>
            <a:r>
              <a:rPr spc="-505" dirty="0"/>
              <a:t> </a:t>
            </a:r>
            <a:r>
              <a:rPr spc="-236" dirty="0"/>
              <a:t>mystery</a:t>
            </a:r>
            <a:r>
              <a:rPr spc="-412" dirty="0"/>
              <a:t> </a:t>
            </a:r>
            <a:r>
              <a:rPr sz="2777" spc="1616" dirty="0">
                <a:solidFill>
                  <a:srgbClr val="000000"/>
                </a:solidFill>
                <a:latin typeface="Trebuchet MS"/>
                <a:cs typeface="Trebuchet MS"/>
              </a:rPr>
              <a:t>🧐 </a:t>
            </a:r>
            <a:r>
              <a:rPr sz="2777" spc="-808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135" dirty="0"/>
              <a:t>filling</a:t>
            </a:r>
            <a:r>
              <a:rPr spc="-379" dirty="0"/>
              <a:t> </a:t>
            </a:r>
            <a:r>
              <a:rPr spc="-177" dirty="0"/>
              <a:t>that</a:t>
            </a:r>
            <a:r>
              <a:rPr spc="-353" dirty="0"/>
              <a:t> </a:t>
            </a:r>
            <a:r>
              <a:rPr spc="-252" dirty="0"/>
              <a:t>makes</a:t>
            </a:r>
            <a:r>
              <a:rPr spc="-427" dirty="0"/>
              <a:t> </a:t>
            </a:r>
            <a:r>
              <a:rPr spc="-202" dirty="0"/>
              <a:t>you</a:t>
            </a:r>
            <a:r>
              <a:rPr spc="-471" dirty="0"/>
              <a:t> </a:t>
            </a:r>
            <a:r>
              <a:rPr spc="-185" dirty="0"/>
              <a:t>question</a:t>
            </a:r>
            <a:r>
              <a:rPr spc="-353" dirty="0"/>
              <a:t> </a:t>
            </a:r>
            <a:r>
              <a:rPr spc="-160" dirty="0"/>
              <a:t>the</a:t>
            </a:r>
            <a:r>
              <a:rPr spc="-362" dirty="0"/>
              <a:t> </a:t>
            </a:r>
            <a:r>
              <a:rPr spc="-210" dirty="0"/>
              <a:t>laws</a:t>
            </a:r>
            <a:r>
              <a:rPr spc="-427" dirty="0"/>
              <a:t> </a:t>
            </a:r>
            <a:r>
              <a:rPr spc="-118" dirty="0"/>
              <a:t>of</a:t>
            </a:r>
            <a:r>
              <a:rPr spc="-244" dirty="0"/>
              <a:t> </a:t>
            </a:r>
            <a:r>
              <a:rPr spc="-202" dirty="0"/>
              <a:t>flavor.</a:t>
            </a:r>
            <a:endParaRPr sz="2777" dirty="0">
              <a:latin typeface="Trebuchet MS"/>
              <a:cs typeface="Trebuchet MS"/>
            </a:endParaRPr>
          </a:p>
          <a:p>
            <a:pPr marL="6989984">
              <a:spcBef>
                <a:spcPts val="59"/>
              </a:spcBef>
            </a:pPr>
            <a:endParaRPr sz="2440" dirty="0"/>
          </a:p>
          <a:p>
            <a:pPr marL="7011357" marR="8549">
              <a:lnSpc>
                <a:spcPct val="151800"/>
              </a:lnSpc>
              <a:spcBef>
                <a:spcPts val="8"/>
              </a:spcBef>
            </a:pPr>
            <a:r>
              <a:rPr spc="-227" dirty="0"/>
              <a:t>But</a:t>
            </a:r>
            <a:r>
              <a:rPr spc="-353" dirty="0"/>
              <a:t> </a:t>
            </a:r>
            <a:r>
              <a:rPr spc="-177" dirty="0"/>
              <a:t>keep</a:t>
            </a:r>
            <a:r>
              <a:rPr spc="-370" dirty="0"/>
              <a:t> </a:t>
            </a:r>
            <a:r>
              <a:rPr spc="-185" dirty="0"/>
              <a:t>exploring,</a:t>
            </a:r>
            <a:r>
              <a:rPr spc="-385" dirty="0"/>
              <a:t> </a:t>
            </a:r>
            <a:r>
              <a:rPr spc="-227" dirty="0"/>
              <a:t>because</a:t>
            </a:r>
            <a:r>
              <a:rPr spc="-362" dirty="0"/>
              <a:t> </a:t>
            </a:r>
            <a:r>
              <a:rPr spc="-219" dirty="0"/>
              <a:t>each</a:t>
            </a:r>
            <a:r>
              <a:rPr spc="-337" dirty="0"/>
              <a:t> </a:t>
            </a:r>
            <a:r>
              <a:rPr spc="-177" dirty="0"/>
              <a:t>piece</a:t>
            </a:r>
            <a:r>
              <a:rPr spc="-353" dirty="0"/>
              <a:t> </a:t>
            </a:r>
            <a:r>
              <a:rPr spc="-192" dirty="0"/>
              <a:t>brings</a:t>
            </a:r>
            <a:r>
              <a:rPr spc="-421" dirty="0"/>
              <a:t> </a:t>
            </a:r>
            <a:r>
              <a:rPr spc="-202" dirty="0"/>
              <a:t>you</a:t>
            </a:r>
            <a:r>
              <a:rPr spc="-471" dirty="0"/>
              <a:t> </a:t>
            </a:r>
            <a:r>
              <a:rPr spc="-160" dirty="0"/>
              <a:t>closer</a:t>
            </a:r>
            <a:r>
              <a:rPr spc="-370" dirty="0"/>
              <a:t> </a:t>
            </a:r>
            <a:r>
              <a:rPr spc="-109" dirty="0"/>
              <a:t>to</a:t>
            </a:r>
            <a:r>
              <a:rPr spc="-337" dirty="0"/>
              <a:t> </a:t>
            </a:r>
            <a:r>
              <a:rPr spc="-177" dirty="0"/>
              <a:t>that</a:t>
            </a:r>
            <a:r>
              <a:rPr spc="-353" dirty="0"/>
              <a:t> </a:t>
            </a:r>
            <a:r>
              <a:rPr spc="-202" dirty="0"/>
              <a:t>moment</a:t>
            </a:r>
            <a:r>
              <a:rPr spc="-343" dirty="0"/>
              <a:t> </a:t>
            </a:r>
            <a:r>
              <a:rPr spc="-118" dirty="0"/>
              <a:t>of </a:t>
            </a:r>
            <a:r>
              <a:rPr spc="-799" dirty="0"/>
              <a:t> </a:t>
            </a:r>
            <a:r>
              <a:rPr spc="-202" dirty="0"/>
              <a:t>sweet,</a:t>
            </a:r>
            <a:r>
              <a:rPr spc="-404" dirty="0"/>
              <a:t> </a:t>
            </a:r>
            <a:r>
              <a:rPr spc="-168" dirty="0"/>
              <a:t>delicious</a:t>
            </a:r>
            <a:r>
              <a:rPr spc="-427" dirty="0"/>
              <a:t> </a:t>
            </a:r>
            <a:r>
              <a:rPr spc="-160" dirty="0"/>
              <a:t>knowledge!"</a:t>
            </a:r>
          </a:p>
          <a:p>
            <a:pPr marL="6989984">
              <a:spcBef>
                <a:spcPts val="17"/>
              </a:spcBef>
            </a:pPr>
            <a:endParaRPr sz="3787" dirty="0"/>
          </a:p>
          <a:p>
            <a:pPr marL="7011357"/>
            <a:r>
              <a:rPr spc="-185" dirty="0"/>
              <a:t>H</a:t>
            </a:r>
            <a:r>
              <a:rPr spc="-337" dirty="0"/>
              <a:t>a</a:t>
            </a:r>
            <a:r>
              <a:rPr spc="-135" dirty="0"/>
              <a:t>ppp</a:t>
            </a:r>
            <a:r>
              <a:rPr spc="-269" dirty="0"/>
              <a:t>y</a:t>
            </a:r>
            <a:r>
              <a:rPr spc="-412" dirty="0"/>
              <a:t> </a:t>
            </a:r>
            <a:r>
              <a:rPr spc="-109" dirty="0"/>
              <a:t>L</a:t>
            </a:r>
            <a:r>
              <a:rPr spc="-192" dirty="0"/>
              <a:t>e</a:t>
            </a:r>
            <a:r>
              <a:rPr spc="-337" dirty="0"/>
              <a:t>a</a:t>
            </a:r>
            <a:r>
              <a:rPr spc="-177" dirty="0"/>
              <a:t>r</a:t>
            </a:r>
            <a:r>
              <a:rPr spc="-160" dirty="0"/>
              <a:t>n</a:t>
            </a:r>
            <a:r>
              <a:rPr spc="-202" dirty="0"/>
              <a:t>i</a:t>
            </a:r>
            <a:r>
              <a:rPr spc="-160" dirty="0"/>
              <a:t>n</a:t>
            </a:r>
            <a:r>
              <a:rPr spc="-261" dirty="0"/>
              <a:t>g</a:t>
            </a:r>
            <a:r>
              <a:rPr spc="-227" dirty="0"/>
              <a:t>!</a:t>
            </a:r>
            <a:r>
              <a:rPr spc="-236" dirty="0"/>
              <a:t>!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4975997" y="2810989"/>
            <a:ext cx="4444524" cy="2558353"/>
            <a:chOff x="8898834" y="4597540"/>
            <a:chExt cx="2640965" cy="15201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5461508"/>
              <a:ext cx="1754504" cy="4191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8834" y="4597540"/>
              <a:ext cx="2640703" cy="1519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00987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0098762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30000" y="0"/>
                </a:lnTo>
                <a:lnTo>
                  <a:pt x="11430000" y="6000750"/>
                </a:lnTo>
                <a:lnTo>
                  <a:pt x="0" y="6000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-4926287"/>
            <a:ext cx="7213400" cy="100987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41668" y="-3181339"/>
            <a:ext cx="3030697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-126" dirty="0"/>
              <a:t>A</a:t>
            </a:r>
            <a:r>
              <a:rPr spc="25" dirty="0"/>
              <a:t>G</a:t>
            </a:r>
            <a:r>
              <a:rPr spc="8" dirty="0"/>
              <a:t>E</a:t>
            </a:r>
            <a:r>
              <a:rPr spc="303" dirty="0"/>
              <a:t>N</a:t>
            </a:r>
            <a:r>
              <a:rPr spc="328" dirty="0"/>
              <a:t>D</a:t>
            </a:r>
            <a:r>
              <a:rPr spc="143" dirty="0"/>
              <a:t>A</a:t>
            </a:r>
          </a:p>
        </p:txBody>
      </p:sp>
      <p:sp>
        <p:nvSpPr>
          <p:cNvPr id="6" name="object 6"/>
          <p:cNvSpPr/>
          <p:nvPr/>
        </p:nvSpPr>
        <p:spPr>
          <a:xfrm>
            <a:off x="8431665" y="-1431796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7" name="object 7"/>
          <p:cNvSpPr/>
          <p:nvPr/>
        </p:nvSpPr>
        <p:spPr>
          <a:xfrm>
            <a:off x="8431665" y="-726485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/>
          <p:nvPr/>
        </p:nvSpPr>
        <p:spPr>
          <a:xfrm>
            <a:off x="8431665" y="-21175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9" name="object 9"/>
          <p:cNvSpPr/>
          <p:nvPr/>
        </p:nvSpPr>
        <p:spPr>
          <a:xfrm>
            <a:off x="8431665" y="684136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0" name="object 10"/>
          <p:cNvSpPr/>
          <p:nvPr/>
        </p:nvSpPr>
        <p:spPr>
          <a:xfrm>
            <a:off x="8431665" y="1389446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1" name="object 11"/>
          <p:cNvSpPr/>
          <p:nvPr/>
        </p:nvSpPr>
        <p:spPr>
          <a:xfrm>
            <a:off x="8431665" y="2094756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2" name="object 12"/>
          <p:cNvSpPr txBox="1"/>
          <p:nvPr/>
        </p:nvSpPr>
        <p:spPr>
          <a:xfrm>
            <a:off x="8831827" y="-1615390"/>
            <a:ext cx="4271402" cy="3829995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>
              <a:spcBef>
                <a:spcPts val="219"/>
              </a:spcBef>
            </a:pP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endParaRPr sz="2356">
              <a:latin typeface="Verdana"/>
              <a:cs typeface="Verdana"/>
            </a:endParaRPr>
          </a:p>
          <a:p>
            <a:pPr>
              <a:spcBef>
                <a:spcPts val="67"/>
              </a:spcBef>
            </a:pPr>
            <a:endParaRPr sz="2188">
              <a:latin typeface="Verdana"/>
              <a:cs typeface="Verdana"/>
            </a:endParaRPr>
          </a:p>
          <a:p>
            <a:pPr marL="21373">
              <a:spcBef>
                <a:spcPts val="8"/>
              </a:spcBef>
            </a:pP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spc="-320" dirty="0">
                <a:solidFill>
                  <a:srgbClr val="262525"/>
                </a:solidFill>
                <a:latin typeface="Verdana"/>
                <a:cs typeface="Verdana"/>
              </a:rPr>
              <a:t>-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endParaRPr sz="2356">
              <a:latin typeface="Verdana"/>
              <a:cs typeface="Verdana"/>
            </a:endParaRPr>
          </a:p>
          <a:p>
            <a:pPr marL="21373" marR="8549">
              <a:lnSpc>
                <a:spcPct val="196400"/>
              </a:lnSpc>
            </a:pP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-D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dirty="0">
                <a:solidFill>
                  <a:srgbClr val="262525"/>
                </a:solidFill>
                <a:latin typeface="Verdana"/>
                <a:cs typeface="Verdana"/>
              </a:rPr>
              <a:t>ff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ee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11" dirty="0">
                <a:solidFill>
                  <a:srgbClr val="262525"/>
                </a:solidFill>
                <a:latin typeface="Verdana"/>
                <a:cs typeface="Verdana"/>
              </a:rPr>
              <a:t>v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LL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endParaRPr sz="2356">
              <a:latin typeface="Verdana"/>
              <a:cs typeface="Verdana"/>
            </a:endParaRPr>
          </a:p>
          <a:p>
            <a:pPr marL="21373" marR="650803">
              <a:lnSpc>
                <a:spcPct val="196400"/>
              </a:lnSpc>
            </a:pP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&amp;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11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pp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00884" y="2715467"/>
            <a:ext cx="4495819" cy="2628884"/>
            <a:chOff x="8854201" y="4540780"/>
            <a:chExt cx="2671445" cy="15621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5461508"/>
              <a:ext cx="1754504" cy="4191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4201" y="4540780"/>
              <a:ext cx="2671048" cy="1562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0348" y="-4076708"/>
            <a:ext cx="4648637" cy="6139406"/>
            <a:chOff x="1390650" y="504825"/>
            <a:chExt cx="2762250" cy="3648075"/>
          </a:xfrm>
        </p:grpSpPr>
        <p:sp>
          <p:nvSpPr>
            <p:cNvPr id="3" name="object 3"/>
            <p:cNvSpPr/>
            <p:nvPr/>
          </p:nvSpPr>
          <p:spPr>
            <a:xfrm>
              <a:off x="1395412" y="509588"/>
              <a:ext cx="2752725" cy="3638550"/>
            </a:xfrm>
            <a:custGeom>
              <a:avLst/>
              <a:gdLst/>
              <a:ahLst/>
              <a:cxnLst/>
              <a:rect l="l" t="t" r="r" b="b"/>
              <a:pathLst>
                <a:path w="2752725" h="3638550">
                  <a:moveTo>
                    <a:pt x="2703776" y="3638550"/>
                  </a:moveTo>
                  <a:lnTo>
                    <a:pt x="48948" y="3638550"/>
                  </a:lnTo>
                  <a:lnTo>
                    <a:pt x="45539" y="3638216"/>
                  </a:lnTo>
                  <a:lnTo>
                    <a:pt x="10744" y="3618128"/>
                  </a:lnTo>
                  <a:lnTo>
                    <a:pt x="0" y="3589601"/>
                  </a:lnTo>
                  <a:lnTo>
                    <a:pt x="0" y="3586162"/>
                  </a:lnTo>
                  <a:lnTo>
                    <a:pt x="0" y="48948"/>
                  </a:lnTo>
                  <a:lnTo>
                    <a:pt x="17773" y="12912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6"/>
                  </a:lnTo>
                  <a:lnTo>
                    <a:pt x="2752725" y="48948"/>
                  </a:lnTo>
                  <a:lnTo>
                    <a:pt x="2752725" y="3589601"/>
                  </a:lnTo>
                  <a:lnTo>
                    <a:pt x="2734951" y="3625634"/>
                  </a:lnTo>
                  <a:lnTo>
                    <a:pt x="2707185" y="3638216"/>
                  </a:lnTo>
                  <a:lnTo>
                    <a:pt x="2703776" y="36385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4" name="object 4"/>
            <p:cNvSpPr/>
            <p:nvPr/>
          </p:nvSpPr>
          <p:spPr>
            <a:xfrm>
              <a:off x="1395412" y="509588"/>
              <a:ext cx="2752725" cy="3638550"/>
            </a:xfrm>
            <a:custGeom>
              <a:avLst/>
              <a:gdLst/>
              <a:ahLst/>
              <a:cxnLst/>
              <a:rect l="l" t="t" r="r" b="b"/>
              <a:pathLst>
                <a:path w="2752725" h="3638550">
                  <a:moveTo>
                    <a:pt x="0" y="35861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40"/>
                  </a:lnTo>
                  <a:lnTo>
                    <a:pt x="1009" y="42167"/>
                  </a:lnTo>
                  <a:lnTo>
                    <a:pt x="1676" y="38793"/>
                  </a:lnTo>
                  <a:lnTo>
                    <a:pt x="2667" y="35517"/>
                  </a:lnTo>
                  <a:lnTo>
                    <a:pt x="3990" y="32339"/>
                  </a:lnTo>
                  <a:lnTo>
                    <a:pt x="5305" y="29161"/>
                  </a:lnTo>
                  <a:lnTo>
                    <a:pt x="6915" y="26142"/>
                  </a:lnTo>
                  <a:lnTo>
                    <a:pt x="8829" y="23282"/>
                  </a:lnTo>
                  <a:lnTo>
                    <a:pt x="10744" y="20422"/>
                  </a:lnTo>
                  <a:lnTo>
                    <a:pt x="12915" y="17776"/>
                  </a:lnTo>
                  <a:lnTo>
                    <a:pt x="42167" y="1006"/>
                  </a:lnTo>
                  <a:lnTo>
                    <a:pt x="45539" y="335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5"/>
                  </a:lnTo>
                  <a:lnTo>
                    <a:pt x="2710557" y="1006"/>
                  </a:lnTo>
                  <a:lnTo>
                    <a:pt x="2713929" y="1677"/>
                  </a:lnTo>
                  <a:lnTo>
                    <a:pt x="2743895" y="23282"/>
                  </a:lnTo>
                  <a:lnTo>
                    <a:pt x="2745809" y="26142"/>
                  </a:lnTo>
                  <a:lnTo>
                    <a:pt x="2747419" y="29161"/>
                  </a:lnTo>
                  <a:lnTo>
                    <a:pt x="2748734" y="32339"/>
                  </a:lnTo>
                  <a:lnTo>
                    <a:pt x="2750058" y="35517"/>
                  </a:lnTo>
                  <a:lnTo>
                    <a:pt x="2751048" y="38793"/>
                  </a:lnTo>
                  <a:lnTo>
                    <a:pt x="2751715" y="42167"/>
                  </a:lnTo>
                  <a:lnTo>
                    <a:pt x="2752391" y="45540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586162"/>
                  </a:lnTo>
                  <a:lnTo>
                    <a:pt x="2752725" y="3589601"/>
                  </a:lnTo>
                  <a:lnTo>
                    <a:pt x="2752391" y="3593010"/>
                  </a:lnTo>
                  <a:lnTo>
                    <a:pt x="2751715" y="3596382"/>
                  </a:lnTo>
                  <a:lnTo>
                    <a:pt x="2751048" y="3599754"/>
                  </a:lnTo>
                  <a:lnTo>
                    <a:pt x="2737380" y="3623205"/>
                  </a:lnTo>
                  <a:lnTo>
                    <a:pt x="2734951" y="3625634"/>
                  </a:lnTo>
                  <a:lnTo>
                    <a:pt x="2720387" y="3634559"/>
                  </a:lnTo>
                  <a:lnTo>
                    <a:pt x="2717206" y="3635883"/>
                  </a:lnTo>
                  <a:lnTo>
                    <a:pt x="2713929" y="3636873"/>
                  </a:lnTo>
                  <a:lnTo>
                    <a:pt x="2710557" y="3637540"/>
                  </a:lnTo>
                  <a:lnTo>
                    <a:pt x="2707185" y="3638216"/>
                  </a:lnTo>
                  <a:lnTo>
                    <a:pt x="2703776" y="3638550"/>
                  </a:lnTo>
                  <a:lnTo>
                    <a:pt x="2700337" y="3638550"/>
                  </a:lnTo>
                  <a:lnTo>
                    <a:pt x="52387" y="3638550"/>
                  </a:lnTo>
                  <a:lnTo>
                    <a:pt x="48948" y="3638550"/>
                  </a:lnTo>
                  <a:lnTo>
                    <a:pt x="45539" y="3638216"/>
                  </a:lnTo>
                  <a:lnTo>
                    <a:pt x="42167" y="3637540"/>
                  </a:lnTo>
                  <a:lnTo>
                    <a:pt x="38795" y="3636873"/>
                  </a:lnTo>
                  <a:lnTo>
                    <a:pt x="15344" y="3623205"/>
                  </a:lnTo>
                  <a:lnTo>
                    <a:pt x="12915" y="3620776"/>
                  </a:lnTo>
                  <a:lnTo>
                    <a:pt x="3990" y="3606212"/>
                  </a:lnTo>
                  <a:lnTo>
                    <a:pt x="2667" y="3603031"/>
                  </a:lnTo>
                  <a:lnTo>
                    <a:pt x="1676" y="3599754"/>
                  </a:lnTo>
                  <a:lnTo>
                    <a:pt x="1009" y="3596382"/>
                  </a:lnTo>
                  <a:lnTo>
                    <a:pt x="333" y="3593010"/>
                  </a:lnTo>
                  <a:lnTo>
                    <a:pt x="0" y="3589601"/>
                  </a:lnTo>
                  <a:lnTo>
                    <a:pt x="0" y="35861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38064" y="-3699263"/>
            <a:ext cx="667908" cy="390591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>
              <a:spcBef>
                <a:spcPts val="219"/>
              </a:spcBef>
            </a:pPr>
            <a:r>
              <a:rPr sz="2356" b="1" spc="-471" dirty="0">
                <a:solidFill>
                  <a:srgbClr val="262525"/>
                </a:solidFill>
                <a:latin typeface="Verdana"/>
                <a:cs typeface="Verdana"/>
              </a:rPr>
              <a:t>195</a:t>
            </a:r>
            <a:r>
              <a:rPr sz="2356" b="1" spc="-404" dirty="0">
                <a:solidFill>
                  <a:srgbClr val="262525"/>
                </a:solidFill>
                <a:latin typeface="Verdana"/>
                <a:cs typeface="Verdana"/>
              </a:rPr>
              <a:t>0</a:t>
            </a:r>
            <a:endParaRPr sz="2356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5063" y="-2585941"/>
            <a:ext cx="96179" cy="3558611"/>
          </a:xfrm>
          <a:custGeom>
            <a:avLst/>
            <a:gdLst/>
            <a:ahLst/>
            <a:cxnLst/>
            <a:rect l="l" t="t" r="r" b="b"/>
            <a:pathLst>
              <a:path w="57150" h="2114550">
                <a:moveTo>
                  <a:pt x="57150" y="2082190"/>
                </a:moveTo>
                <a:lnTo>
                  <a:pt x="32359" y="2057400"/>
                </a:lnTo>
                <a:lnTo>
                  <a:pt x="24777" y="2057400"/>
                </a:lnTo>
                <a:lnTo>
                  <a:pt x="0" y="2082190"/>
                </a:lnTo>
                <a:lnTo>
                  <a:pt x="0" y="2089772"/>
                </a:lnTo>
                <a:lnTo>
                  <a:pt x="24777" y="2114550"/>
                </a:lnTo>
                <a:lnTo>
                  <a:pt x="32359" y="2114550"/>
                </a:lnTo>
                <a:lnTo>
                  <a:pt x="57150" y="2089772"/>
                </a:lnTo>
                <a:lnTo>
                  <a:pt x="57150" y="2085975"/>
                </a:lnTo>
                <a:lnTo>
                  <a:pt x="57150" y="2082190"/>
                </a:lnTo>
                <a:close/>
              </a:path>
              <a:path w="57150" h="2114550">
                <a:moveTo>
                  <a:pt x="57150" y="24790"/>
                </a:moveTo>
                <a:lnTo>
                  <a:pt x="32359" y="0"/>
                </a:lnTo>
                <a:lnTo>
                  <a:pt x="24777" y="0"/>
                </a:lnTo>
                <a:lnTo>
                  <a:pt x="0" y="24790"/>
                </a:lnTo>
                <a:lnTo>
                  <a:pt x="0" y="32372"/>
                </a:lnTo>
                <a:lnTo>
                  <a:pt x="24777" y="57150"/>
                </a:lnTo>
                <a:lnTo>
                  <a:pt x="32359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7" name="object 7"/>
          <p:cNvSpPr txBox="1"/>
          <p:nvPr/>
        </p:nvSpPr>
        <p:spPr>
          <a:xfrm>
            <a:off x="3128223" y="-2946758"/>
            <a:ext cx="3516934" cy="4555475"/>
          </a:xfrm>
          <a:prstGeom prst="rect">
            <a:avLst/>
          </a:prstGeom>
        </p:spPr>
        <p:txBody>
          <a:bodyPr vert="horz" wrap="square" lIns="0" tIns="12824" rIns="0" bIns="0" rtlCol="0">
            <a:spAutoFit/>
          </a:bodyPr>
          <a:lstStyle/>
          <a:p>
            <a:pPr marL="21373" marR="34197">
              <a:lnSpc>
                <a:spcPct val="153600"/>
              </a:lnSpc>
              <a:spcBef>
                <a:spcPts val="101"/>
              </a:spcBef>
            </a:pP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es  </a:t>
            </a:r>
            <a:r>
              <a:rPr sz="2356" spc="135" dirty="0">
                <a:solidFill>
                  <a:srgbClr val="262525"/>
                </a:solidFill>
                <a:latin typeface="Tahoma"/>
                <a:cs typeface="Tahoma"/>
              </a:rPr>
              <a:t>"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d  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ll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395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"</a:t>
            </a:r>
            <a:r>
              <a:rPr sz="2356" spc="-2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ch 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s 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intelligence.</a:t>
            </a:r>
            <a:endParaRPr sz="2356">
              <a:latin typeface="Tahoma"/>
              <a:cs typeface="Tahoma"/>
            </a:endParaRPr>
          </a:p>
          <a:p>
            <a:pPr marL="21373" marR="8549">
              <a:lnSpc>
                <a:spcPct val="156300"/>
              </a:lnSpc>
              <a:spcBef>
                <a:spcPts val="1136"/>
              </a:spcBef>
            </a:pPr>
            <a:r>
              <a:rPr sz="2356" spc="101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35" dirty="0">
                <a:solidFill>
                  <a:srgbClr val="262525"/>
                </a:solidFill>
                <a:latin typeface="Tahoma"/>
                <a:cs typeface="Tahoma"/>
              </a:rPr>
              <a:t>"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ll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522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"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93551" y="-4076708"/>
            <a:ext cx="4648637" cy="6139406"/>
            <a:chOff x="4333875" y="504825"/>
            <a:chExt cx="2762250" cy="3648075"/>
          </a:xfrm>
        </p:grpSpPr>
        <p:sp>
          <p:nvSpPr>
            <p:cNvPr id="9" name="object 9"/>
            <p:cNvSpPr/>
            <p:nvPr/>
          </p:nvSpPr>
          <p:spPr>
            <a:xfrm>
              <a:off x="4338637" y="509588"/>
              <a:ext cx="2752725" cy="3638550"/>
            </a:xfrm>
            <a:custGeom>
              <a:avLst/>
              <a:gdLst/>
              <a:ahLst/>
              <a:cxnLst/>
              <a:rect l="l" t="t" r="r" b="b"/>
              <a:pathLst>
                <a:path w="2752725" h="3638550">
                  <a:moveTo>
                    <a:pt x="2703776" y="3638550"/>
                  </a:moveTo>
                  <a:lnTo>
                    <a:pt x="48948" y="3638550"/>
                  </a:lnTo>
                  <a:lnTo>
                    <a:pt x="45539" y="3638216"/>
                  </a:lnTo>
                  <a:lnTo>
                    <a:pt x="10734" y="3618128"/>
                  </a:lnTo>
                  <a:lnTo>
                    <a:pt x="0" y="3589601"/>
                  </a:lnTo>
                  <a:lnTo>
                    <a:pt x="0" y="3586162"/>
                  </a:lnTo>
                  <a:lnTo>
                    <a:pt x="0" y="48948"/>
                  </a:lnTo>
                  <a:lnTo>
                    <a:pt x="17773" y="12912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6"/>
                  </a:lnTo>
                  <a:lnTo>
                    <a:pt x="2752725" y="48948"/>
                  </a:lnTo>
                  <a:lnTo>
                    <a:pt x="2752725" y="3589601"/>
                  </a:lnTo>
                  <a:lnTo>
                    <a:pt x="2734951" y="3625634"/>
                  </a:lnTo>
                  <a:lnTo>
                    <a:pt x="2707185" y="3638216"/>
                  </a:lnTo>
                  <a:lnTo>
                    <a:pt x="2703776" y="36385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38637" y="509588"/>
              <a:ext cx="2752725" cy="3638550"/>
            </a:xfrm>
            <a:custGeom>
              <a:avLst/>
              <a:gdLst/>
              <a:ahLst/>
              <a:cxnLst/>
              <a:rect l="l" t="t" r="r" b="b"/>
              <a:pathLst>
                <a:path w="2752725" h="3638550">
                  <a:moveTo>
                    <a:pt x="0" y="35861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40"/>
                  </a:lnTo>
                  <a:lnTo>
                    <a:pt x="1009" y="42167"/>
                  </a:lnTo>
                  <a:lnTo>
                    <a:pt x="1676" y="38793"/>
                  </a:lnTo>
                  <a:lnTo>
                    <a:pt x="2666" y="35517"/>
                  </a:lnTo>
                  <a:lnTo>
                    <a:pt x="3990" y="32339"/>
                  </a:lnTo>
                  <a:lnTo>
                    <a:pt x="5305" y="29161"/>
                  </a:lnTo>
                  <a:lnTo>
                    <a:pt x="6915" y="26142"/>
                  </a:lnTo>
                  <a:lnTo>
                    <a:pt x="8829" y="23282"/>
                  </a:lnTo>
                  <a:lnTo>
                    <a:pt x="10734" y="20422"/>
                  </a:lnTo>
                  <a:lnTo>
                    <a:pt x="12915" y="17776"/>
                  </a:lnTo>
                  <a:lnTo>
                    <a:pt x="42167" y="1006"/>
                  </a:lnTo>
                  <a:lnTo>
                    <a:pt x="45539" y="335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5"/>
                  </a:lnTo>
                  <a:lnTo>
                    <a:pt x="2710557" y="1006"/>
                  </a:lnTo>
                  <a:lnTo>
                    <a:pt x="2713929" y="1677"/>
                  </a:lnTo>
                  <a:lnTo>
                    <a:pt x="2729436" y="8828"/>
                  </a:lnTo>
                  <a:lnTo>
                    <a:pt x="2732303" y="10740"/>
                  </a:lnTo>
                  <a:lnTo>
                    <a:pt x="2743895" y="23282"/>
                  </a:lnTo>
                  <a:lnTo>
                    <a:pt x="2745809" y="26142"/>
                  </a:lnTo>
                  <a:lnTo>
                    <a:pt x="2751715" y="42167"/>
                  </a:lnTo>
                  <a:lnTo>
                    <a:pt x="2752391" y="45540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586162"/>
                  </a:lnTo>
                  <a:lnTo>
                    <a:pt x="2752725" y="3589601"/>
                  </a:lnTo>
                  <a:lnTo>
                    <a:pt x="2752391" y="3593010"/>
                  </a:lnTo>
                  <a:lnTo>
                    <a:pt x="2751715" y="3596382"/>
                  </a:lnTo>
                  <a:lnTo>
                    <a:pt x="2751048" y="3599754"/>
                  </a:lnTo>
                  <a:lnTo>
                    <a:pt x="2737380" y="3623205"/>
                  </a:lnTo>
                  <a:lnTo>
                    <a:pt x="2734951" y="3625634"/>
                  </a:lnTo>
                  <a:lnTo>
                    <a:pt x="2732303" y="3627805"/>
                  </a:lnTo>
                  <a:lnTo>
                    <a:pt x="2729436" y="3629720"/>
                  </a:lnTo>
                  <a:lnTo>
                    <a:pt x="2726578" y="3631634"/>
                  </a:lnTo>
                  <a:lnTo>
                    <a:pt x="2723559" y="3633244"/>
                  </a:lnTo>
                  <a:lnTo>
                    <a:pt x="2720387" y="3634559"/>
                  </a:lnTo>
                  <a:lnTo>
                    <a:pt x="2717206" y="3635883"/>
                  </a:lnTo>
                  <a:lnTo>
                    <a:pt x="2713929" y="3636873"/>
                  </a:lnTo>
                  <a:lnTo>
                    <a:pt x="2710557" y="3637540"/>
                  </a:lnTo>
                  <a:lnTo>
                    <a:pt x="2707185" y="3638216"/>
                  </a:lnTo>
                  <a:lnTo>
                    <a:pt x="2703776" y="3638550"/>
                  </a:lnTo>
                  <a:lnTo>
                    <a:pt x="2700337" y="3638550"/>
                  </a:lnTo>
                  <a:lnTo>
                    <a:pt x="52387" y="3638550"/>
                  </a:lnTo>
                  <a:lnTo>
                    <a:pt x="48948" y="3638550"/>
                  </a:lnTo>
                  <a:lnTo>
                    <a:pt x="45539" y="3638216"/>
                  </a:lnTo>
                  <a:lnTo>
                    <a:pt x="42167" y="3637540"/>
                  </a:lnTo>
                  <a:lnTo>
                    <a:pt x="38795" y="3636873"/>
                  </a:lnTo>
                  <a:lnTo>
                    <a:pt x="15344" y="3623205"/>
                  </a:lnTo>
                  <a:lnTo>
                    <a:pt x="12915" y="3620776"/>
                  </a:lnTo>
                  <a:lnTo>
                    <a:pt x="10734" y="3618128"/>
                  </a:lnTo>
                  <a:lnTo>
                    <a:pt x="8829" y="3615270"/>
                  </a:lnTo>
                  <a:lnTo>
                    <a:pt x="6915" y="3612403"/>
                  </a:lnTo>
                  <a:lnTo>
                    <a:pt x="5305" y="3609384"/>
                  </a:lnTo>
                  <a:lnTo>
                    <a:pt x="3990" y="3606212"/>
                  </a:lnTo>
                  <a:lnTo>
                    <a:pt x="2666" y="3603031"/>
                  </a:lnTo>
                  <a:lnTo>
                    <a:pt x="1676" y="3599754"/>
                  </a:lnTo>
                  <a:lnTo>
                    <a:pt x="1009" y="3596382"/>
                  </a:lnTo>
                  <a:lnTo>
                    <a:pt x="333" y="3593010"/>
                  </a:lnTo>
                  <a:lnTo>
                    <a:pt x="0" y="3589601"/>
                  </a:lnTo>
                  <a:lnTo>
                    <a:pt x="0" y="35861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94280" y="-3823974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195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6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78265" y="-2650059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3" name="object 13"/>
          <p:cNvSpPr txBox="1"/>
          <p:nvPr/>
        </p:nvSpPr>
        <p:spPr>
          <a:xfrm>
            <a:off x="8084438" y="-3010878"/>
            <a:ext cx="3520138" cy="3285192"/>
          </a:xfrm>
          <a:prstGeom prst="rect">
            <a:avLst/>
          </a:prstGeom>
        </p:spPr>
        <p:txBody>
          <a:bodyPr vert="horz" wrap="square" lIns="0" tIns="12824" rIns="0" bIns="0" rtlCol="0">
            <a:spAutoFit/>
          </a:bodyPr>
          <a:lstStyle/>
          <a:p>
            <a:pPr marL="21373" marR="8549">
              <a:lnSpc>
                <a:spcPct val="153600"/>
              </a:lnSpc>
              <a:spcBef>
                <a:spcPts val="101"/>
              </a:spcBef>
            </a:pP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43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mm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  </a:t>
            </a:r>
            <a:r>
              <a:rPr sz="2356" spc="-126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19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 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Artificial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Intelligence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held, </a:t>
            </a:r>
            <a:r>
              <a:rPr sz="2356" spc="-70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si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  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246753" y="-4076708"/>
            <a:ext cx="4648637" cy="6139406"/>
            <a:chOff x="7277100" y="504825"/>
            <a:chExt cx="2762250" cy="3648075"/>
          </a:xfrm>
        </p:grpSpPr>
        <p:sp>
          <p:nvSpPr>
            <p:cNvPr id="15" name="object 15"/>
            <p:cNvSpPr/>
            <p:nvPr/>
          </p:nvSpPr>
          <p:spPr>
            <a:xfrm>
              <a:off x="7281862" y="509588"/>
              <a:ext cx="2752725" cy="3638550"/>
            </a:xfrm>
            <a:custGeom>
              <a:avLst/>
              <a:gdLst/>
              <a:ahLst/>
              <a:cxnLst/>
              <a:rect l="l" t="t" r="r" b="b"/>
              <a:pathLst>
                <a:path w="2752725" h="3638550">
                  <a:moveTo>
                    <a:pt x="2703766" y="3638550"/>
                  </a:moveTo>
                  <a:lnTo>
                    <a:pt x="48948" y="3638550"/>
                  </a:lnTo>
                  <a:lnTo>
                    <a:pt x="45539" y="3638216"/>
                  </a:lnTo>
                  <a:lnTo>
                    <a:pt x="10734" y="3618128"/>
                  </a:lnTo>
                  <a:lnTo>
                    <a:pt x="0" y="3589601"/>
                  </a:lnTo>
                  <a:lnTo>
                    <a:pt x="0" y="3586162"/>
                  </a:lnTo>
                  <a:lnTo>
                    <a:pt x="0" y="48948"/>
                  </a:lnTo>
                  <a:lnTo>
                    <a:pt x="17773" y="12912"/>
                  </a:lnTo>
                  <a:lnTo>
                    <a:pt x="48948" y="0"/>
                  </a:lnTo>
                  <a:lnTo>
                    <a:pt x="2703766" y="0"/>
                  </a:lnTo>
                  <a:lnTo>
                    <a:pt x="2739771" y="17776"/>
                  </a:lnTo>
                  <a:lnTo>
                    <a:pt x="2752725" y="48948"/>
                  </a:lnTo>
                  <a:lnTo>
                    <a:pt x="2752725" y="3589601"/>
                  </a:lnTo>
                  <a:lnTo>
                    <a:pt x="2734913" y="3625634"/>
                  </a:lnTo>
                  <a:lnTo>
                    <a:pt x="2707195" y="3638216"/>
                  </a:lnTo>
                  <a:lnTo>
                    <a:pt x="2703766" y="3638550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16" name="object 16"/>
            <p:cNvSpPr/>
            <p:nvPr/>
          </p:nvSpPr>
          <p:spPr>
            <a:xfrm>
              <a:off x="7281862" y="509588"/>
              <a:ext cx="2752725" cy="3638550"/>
            </a:xfrm>
            <a:custGeom>
              <a:avLst/>
              <a:gdLst/>
              <a:ahLst/>
              <a:cxnLst/>
              <a:rect l="l" t="t" r="r" b="b"/>
              <a:pathLst>
                <a:path w="2752725" h="3638550">
                  <a:moveTo>
                    <a:pt x="0" y="3586162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40"/>
                  </a:lnTo>
                  <a:lnTo>
                    <a:pt x="1009" y="42167"/>
                  </a:lnTo>
                  <a:lnTo>
                    <a:pt x="1676" y="38793"/>
                  </a:lnTo>
                  <a:lnTo>
                    <a:pt x="2667" y="35517"/>
                  </a:lnTo>
                  <a:lnTo>
                    <a:pt x="3990" y="32339"/>
                  </a:lnTo>
                  <a:lnTo>
                    <a:pt x="5305" y="29161"/>
                  </a:lnTo>
                  <a:lnTo>
                    <a:pt x="6915" y="26142"/>
                  </a:lnTo>
                  <a:lnTo>
                    <a:pt x="8829" y="23282"/>
                  </a:lnTo>
                  <a:lnTo>
                    <a:pt x="10734" y="20422"/>
                  </a:lnTo>
                  <a:lnTo>
                    <a:pt x="12915" y="17776"/>
                  </a:lnTo>
                  <a:lnTo>
                    <a:pt x="32337" y="3988"/>
                  </a:lnTo>
                  <a:lnTo>
                    <a:pt x="35518" y="2671"/>
                  </a:lnTo>
                  <a:lnTo>
                    <a:pt x="38795" y="1677"/>
                  </a:lnTo>
                  <a:lnTo>
                    <a:pt x="42167" y="1006"/>
                  </a:lnTo>
                  <a:lnTo>
                    <a:pt x="45539" y="335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66" y="0"/>
                  </a:lnTo>
                  <a:lnTo>
                    <a:pt x="2707195" y="335"/>
                  </a:lnTo>
                  <a:lnTo>
                    <a:pt x="2710529" y="1006"/>
                  </a:lnTo>
                  <a:lnTo>
                    <a:pt x="2713958" y="1677"/>
                  </a:lnTo>
                  <a:lnTo>
                    <a:pt x="2717196" y="2671"/>
                  </a:lnTo>
                  <a:lnTo>
                    <a:pt x="2720339" y="3988"/>
                  </a:lnTo>
                  <a:lnTo>
                    <a:pt x="2723578" y="5304"/>
                  </a:lnTo>
                  <a:lnTo>
                    <a:pt x="2743866" y="23282"/>
                  </a:lnTo>
                  <a:lnTo>
                    <a:pt x="2745771" y="26142"/>
                  </a:lnTo>
                  <a:lnTo>
                    <a:pt x="2751677" y="42167"/>
                  </a:lnTo>
                  <a:lnTo>
                    <a:pt x="2752344" y="45540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586162"/>
                  </a:lnTo>
                  <a:lnTo>
                    <a:pt x="2752725" y="3589601"/>
                  </a:lnTo>
                  <a:lnTo>
                    <a:pt x="2752344" y="3593010"/>
                  </a:lnTo>
                  <a:lnTo>
                    <a:pt x="2732341" y="3627805"/>
                  </a:lnTo>
                  <a:lnTo>
                    <a:pt x="2729483" y="3629720"/>
                  </a:lnTo>
                  <a:lnTo>
                    <a:pt x="2726626" y="3631634"/>
                  </a:lnTo>
                  <a:lnTo>
                    <a:pt x="2723578" y="3633244"/>
                  </a:lnTo>
                  <a:lnTo>
                    <a:pt x="2720339" y="3634559"/>
                  </a:lnTo>
                  <a:lnTo>
                    <a:pt x="2717196" y="3635883"/>
                  </a:lnTo>
                  <a:lnTo>
                    <a:pt x="2713958" y="3636873"/>
                  </a:lnTo>
                  <a:lnTo>
                    <a:pt x="2710529" y="3637540"/>
                  </a:lnTo>
                  <a:lnTo>
                    <a:pt x="2707195" y="3638216"/>
                  </a:lnTo>
                  <a:lnTo>
                    <a:pt x="2703766" y="3638550"/>
                  </a:lnTo>
                  <a:lnTo>
                    <a:pt x="2700337" y="3638550"/>
                  </a:lnTo>
                  <a:lnTo>
                    <a:pt x="52387" y="3638550"/>
                  </a:lnTo>
                  <a:lnTo>
                    <a:pt x="48948" y="3638550"/>
                  </a:lnTo>
                  <a:lnTo>
                    <a:pt x="45539" y="3638216"/>
                  </a:lnTo>
                  <a:lnTo>
                    <a:pt x="42167" y="3637540"/>
                  </a:lnTo>
                  <a:lnTo>
                    <a:pt x="38795" y="3636873"/>
                  </a:lnTo>
                  <a:lnTo>
                    <a:pt x="35518" y="3635873"/>
                  </a:lnTo>
                  <a:lnTo>
                    <a:pt x="32337" y="3634559"/>
                  </a:lnTo>
                  <a:lnTo>
                    <a:pt x="29156" y="3633244"/>
                  </a:lnTo>
                  <a:lnTo>
                    <a:pt x="15344" y="3623205"/>
                  </a:lnTo>
                  <a:lnTo>
                    <a:pt x="12915" y="3620776"/>
                  </a:lnTo>
                  <a:lnTo>
                    <a:pt x="10734" y="3618128"/>
                  </a:lnTo>
                  <a:lnTo>
                    <a:pt x="8829" y="3615270"/>
                  </a:lnTo>
                  <a:lnTo>
                    <a:pt x="6915" y="3612403"/>
                  </a:lnTo>
                  <a:lnTo>
                    <a:pt x="5305" y="3609384"/>
                  </a:lnTo>
                  <a:lnTo>
                    <a:pt x="3990" y="3606212"/>
                  </a:lnTo>
                  <a:lnTo>
                    <a:pt x="2667" y="3603031"/>
                  </a:lnTo>
                  <a:lnTo>
                    <a:pt x="1676" y="3599754"/>
                  </a:lnTo>
                  <a:lnTo>
                    <a:pt x="1009" y="3596382"/>
                  </a:lnTo>
                  <a:lnTo>
                    <a:pt x="333" y="3593010"/>
                  </a:lnTo>
                  <a:lnTo>
                    <a:pt x="0" y="3589601"/>
                  </a:lnTo>
                  <a:lnTo>
                    <a:pt x="0" y="3586162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550480" y="-3823974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198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0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631468" y="-2650059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9" name="object 19"/>
          <p:cNvSpPr txBox="1"/>
          <p:nvPr/>
        </p:nvSpPr>
        <p:spPr>
          <a:xfrm>
            <a:off x="13040638" y="-3010878"/>
            <a:ext cx="3497698" cy="3285192"/>
          </a:xfrm>
          <a:prstGeom prst="rect">
            <a:avLst/>
          </a:prstGeom>
        </p:spPr>
        <p:txBody>
          <a:bodyPr vert="horz" wrap="square" lIns="0" tIns="12824" rIns="0" bIns="0" rtlCol="0">
            <a:spAutoFit/>
          </a:bodyPr>
          <a:lstStyle/>
          <a:p>
            <a:pPr marL="21373" marR="8549">
              <a:lnSpc>
                <a:spcPct val="153600"/>
              </a:lnSpc>
              <a:spcBef>
                <a:spcPts val="101"/>
              </a:spcBef>
            </a:pP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x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sys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 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278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x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 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sys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s 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k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d 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a 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2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40348" y="2367263"/>
            <a:ext cx="4648637" cy="5931019"/>
            <a:chOff x="1390650" y="4333875"/>
            <a:chExt cx="2762250" cy="3524250"/>
          </a:xfrm>
        </p:grpSpPr>
        <p:sp>
          <p:nvSpPr>
            <p:cNvPr id="21" name="object 21"/>
            <p:cNvSpPr/>
            <p:nvPr/>
          </p:nvSpPr>
          <p:spPr>
            <a:xfrm>
              <a:off x="1395412" y="4338637"/>
              <a:ext cx="2752725" cy="3514725"/>
            </a:xfrm>
            <a:custGeom>
              <a:avLst/>
              <a:gdLst/>
              <a:ahLst/>
              <a:cxnLst/>
              <a:rect l="l" t="t" r="r" b="b"/>
              <a:pathLst>
                <a:path w="2752725" h="3514725">
                  <a:moveTo>
                    <a:pt x="2703776" y="3514725"/>
                  </a:moveTo>
                  <a:lnTo>
                    <a:pt x="48948" y="3514725"/>
                  </a:lnTo>
                  <a:lnTo>
                    <a:pt x="45539" y="3514391"/>
                  </a:lnTo>
                  <a:lnTo>
                    <a:pt x="10744" y="3494303"/>
                  </a:lnTo>
                  <a:lnTo>
                    <a:pt x="0" y="3465776"/>
                  </a:lnTo>
                  <a:lnTo>
                    <a:pt x="0" y="3462337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3"/>
                  </a:lnTo>
                  <a:lnTo>
                    <a:pt x="2752725" y="48948"/>
                  </a:lnTo>
                  <a:lnTo>
                    <a:pt x="2752725" y="3465776"/>
                  </a:lnTo>
                  <a:lnTo>
                    <a:pt x="2734951" y="3501809"/>
                  </a:lnTo>
                  <a:lnTo>
                    <a:pt x="2707185" y="3514391"/>
                  </a:lnTo>
                  <a:lnTo>
                    <a:pt x="2703776" y="351472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5412" y="4338637"/>
              <a:ext cx="2752725" cy="3514725"/>
            </a:xfrm>
            <a:custGeom>
              <a:avLst/>
              <a:gdLst/>
              <a:ahLst/>
              <a:cxnLst/>
              <a:rect l="l" t="t" r="r" b="b"/>
              <a:pathLst>
                <a:path w="2752725" h="3514725">
                  <a:moveTo>
                    <a:pt x="0" y="346233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4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32337" y="3990"/>
                  </a:lnTo>
                  <a:lnTo>
                    <a:pt x="35518" y="2666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3"/>
                  </a:lnTo>
                  <a:lnTo>
                    <a:pt x="2710557" y="1009"/>
                  </a:lnTo>
                  <a:lnTo>
                    <a:pt x="2713929" y="1676"/>
                  </a:lnTo>
                  <a:lnTo>
                    <a:pt x="2717206" y="2666"/>
                  </a:lnTo>
                  <a:lnTo>
                    <a:pt x="2720387" y="3990"/>
                  </a:lnTo>
                  <a:lnTo>
                    <a:pt x="2723559" y="5305"/>
                  </a:lnTo>
                  <a:lnTo>
                    <a:pt x="2726578" y="6915"/>
                  </a:lnTo>
                  <a:lnTo>
                    <a:pt x="2729445" y="8829"/>
                  </a:lnTo>
                  <a:lnTo>
                    <a:pt x="2732303" y="10734"/>
                  </a:lnTo>
                  <a:lnTo>
                    <a:pt x="2734951" y="12915"/>
                  </a:lnTo>
                  <a:lnTo>
                    <a:pt x="2737380" y="15344"/>
                  </a:lnTo>
                  <a:lnTo>
                    <a:pt x="2739809" y="17773"/>
                  </a:lnTo>
                  <a:lnTo>
                    <a:pt x="2748734" y="32337"/>
                  </a:lnTo>
                  <a:lnTo>
                    <a:pt x="2750058" y="35518"/>
                  </a:lnTo>
                  <a:lnTo>
                    <a:pt x="2751048" y="38795"/>
                  </a:lnTo>
                  <a:lnTo>
                    <a:pt x="2751715" y="42167"/>
                  </a:lnTo>
                  <a:lnTo>
                    <a:pt x="2752391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462337"/>
                  </a:lnTo>
                  <a:lnTo>
                    <a:pt x="2752725" y="3465776"/>
                  </a:lnTo>
                  <a:lnTo>
                    <a:pt x="2752391" y="3469185"/>
                  </a:lnTo>
                  <a:lnTo>
                    <a:pt x="2751715" y="3472557"/>
                  </a:lnTo>
                  <a:lnTo>
                    <a:pt x="2751048" y="3475929"/>
                  </a:lnTo>
                  <a:lnTo>
                    <a:pt x="2737380" y="3499380"/>
                  </a:lnTo>
                  <a:lnTo>
                    <a:pt x="2734951" y="3501809"/>
                  </a:lnTo>
                  <a:lnTo>
                    <a:pt x="2710557" y="3513715"/>
                  </a:lnTo>
                  <a:lnTo>
                    <a:pt x="2707185" y="3514391"/>
                  </a:lnTo>
                  <a:lnTo>
                    <a:pt x="2703776" y="3514725"/>
                  </a:lnTo>
                  <a:lnTo>
                    <a:pt x="2700337" y="3514725"/>
                  </a:lnTo>
                  <a:lnTo>
                    <a:pt x="52387" y="3514725"/>
                  </a:lnTo>
                  <a:lnTo>
                    <a:pt x="48948" y="3514725"/>
                  </a:lnTo>
                  <a:lnTo>
                    <a:pt x="45539" y="3514391"/>
                  </a:lnTo>
                  <a:lnTo>
                    <a:pt x="42167" y="3513715"/>
                  </a:lnTo>
                  <a:lnTo>
                    <a:pt x="38795" y="3513048"/>
                  </a:lnTo>
                  <a:lnTo>
                    <a:pt x="8829" y="3491436"/>
                  </a:lnTo>
                  <a:lnTo>
                    <a:pt x="6915" y="3488578"/>
                  </a:lnTo>
                  <a:lnTo>
                    <a:pt x="5305" y="3485559"/>
                  </a:lnTo>
                  <a:lnTo>
                    <a:pt x="3990" y="3482387"/>
                  </a:lnTo>
                  <a:lnTo>
                    <a:pt x="2667" y="3479206"/>
                  </a:lnTo>
                  <a:lnTo>
                    <a:pt x="1676" y="3475929"/>
                  </a:lnTo>
                  <a:lnTo>
                    <a:pt x="1009" y="3472557"/>
                  </a:lnTo>
                  <a:lnTo>
                    <a:pt x="333" y="3469185"/>
                  </a:lnTo>
                  <a:lnTo>
                    <a:pt x="0" y="3465776"/>
                  </a:lnTo>
                  <a:lnTo>
                    <a:pt x="0" y="3462337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38064" y="2620000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199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7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25063" y="3793913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25" name="object 25"/>
          <p:cNvSpPr txBox="1"/>
          <p:nvPr/>
        </p:nvSpPr>
        <p:spPr>
          <a:xfrm>
            <a:off x="3128223" y="3417065"/>
            <a:ext cx="3347018" cy="4417966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 marR="8549">
              <a:lnSpc>
                <a:spcPct val="153700"/>
              </a:lnSpc>
              <a:spcBef>
                <a:spcPts val="227"/>
              </a:spcBef>
            </a:pPr>
            <a:r>
              <a:rPr sz="2356" spc="-143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ss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yi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g 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y  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rr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y 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K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19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s 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s 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si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19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  m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93551" y="2367263"/>
            <a:ext cx="4648637" cy="5931019"/>
            <a:chOff x="4333875" y="4333875"/>
            <a:chExt cx="2762250" cy="3524250"/>
          </a:xfrm>
        </p:grpSpPr>
        <p:sp>
          <p:nvSpPr>
            <p:cNvPr id="27" name="object 27"/>
            <p:cNvSpPr/>
            <p:nvPr/>
          </p:nvSpPr>
          <p:spPr>
            <a:xfrm>
              <a:off x="4338637" y="4338637"/>
              <a:ext cx="2752725" cy="3514725"/>
            </a:xfrm>
            <a:custGeom>
              <a:avLst/>
              <a:gdLst/>
              <a:ahLst/>
              <a:cxnLst/>
              <a:rect l="l" t="t" r="r" b="b"/>
              <a:pathLst>
                <a:path w="2752725" h="3514725">
                  <a:moveTo>
                    <a:pt x="2703776" y="3514725"/>
                  </a:moveTo>
                  <a:lnTo>
                    <a:pt x="48948" y="3514725"/>
                  </a:lnTo>
                  <a:lnTo>
                    <a:pt x="45539" y="3514391"/>
                  </a:lnTo>
                  <a:lnTo>
                    <a:pt x="10734" y="3494303"/>
                  </a:lnTo>
                  <a:lnTo>
                    <a:pt x="0" y="3465776"/>
                  </a:lnTo>
                  <a:lnTo>
                    <a:pt x="0" y="3462337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76" y="0"/>
                  </a:lnTo>
                  <a:lnTo>
                    <a:pt x="2739809" y="17773"/>
                  </a:lnTo>
                  <a:lnTo>
                    <a:pt x="2752725" y="48948"/>
                  </a:lnTo>
                  <a:lnTo>
                    <a:pt x="2752725" y="3465776"/>
                  </a:lnTo>
                  <a:lnTo>
                    <a:pt x="2734951" y="3501809"/>
                  </a:lnTo>
                  <a:lnTo>
                    <a:pt x="2707185" y="3514391"/>
                  </a:lnTo>
                  <a:lnTo>
                    <a:pt x="2703776" y="351472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38637" y="4338637"/>
              <a:ext cx="2752725" cy="3514725"/>
            </a:xfrm>
            <a:custGeom>
              <a:avLst/>
              <a:gdLst/>
              <a:ahLst/>
              <a:cxnLst/>
              <a:rect l="l" t="t" r="r" b="b"/>
              <a:pathLst>
                <a:path w="2752725" h="3514725">
                  <a:moveTo>
                    <a:pt x="0" y="346233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20421" y="1074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65" y="5305"/>
                  </a:lnTo>
                  <a:lnTo>
                    <a:pt x="32337" y="3990"/>
                  </a:lnTo>
                  <a:lnTo>
                    <a:pt x="35518" y="2666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76" y="0"/>
                  </a:lnTo>
                  <a:lnTo>
                    <a:pt x="2707185" y="333"/>
                  </a:lnTo>
                  <a:lnTo>
                    <a:pt x="2710557" y="1009"/>
                  </a:lnTo>
                  <a:lnTo>
                    <a:pt x="2713929" y="1676"/>
                  </a:lnTo>
                  <a:lnTo>
                    <a:pt x="2717206" y="2666"/>
                  </a:lnTo>
                  <a:lnTo>
                    <a:pt x="2720387" y="3990"/>
                  </a:lnTo>
                  <a:lnTo>
                    <a:pt x="2723559" y="5305"/>
                  </a:lnTo>
                  <a:lnTo>
                    <a:pt x="2726578" y="6915"/>
                  </a:lnTo>
                  <a:lnTo>
                    <a:pt x="2729436" y="8829"/>
                  </a:lnTo>
                  <a:lnTo>
                    <a:pt x="2732303" y="10734"/>
                  </a:lnTo>
                  <a:lnTo>
                    <a:pt x="2734951" y="12915"/>
                  </a:lnTo>
                  <a:lnTo>
                    <a:pt x="2737380" y="15344"/>
                  </a:lnTo>
                  <a:lnTo>
                    <a:pt x="2739809" y="17773"/>
                  </a:lnTo>
                  <a:lnTo>
                    <a:pt x="2751715" y="42167"/>
                  </a:lnTo>
                  <a:lnTo>
                    <a:pt x="2752391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462337"/>
                  </a:lnTo>
                  <a:lnTo>
                    <a:pt x="2752725" y="3465776"/>
                  </a:lnTo>
                  <a:lnTo>
                    <a:pt x="2752391" y="3469185"/>
                  </a:lnTo>
                  <a:lnTo>
                    <a:pt x="2751715" y="3472557"/>
                  </a:lnTo>
                  <a:lnTo>
                    <a:pt x="2751048" y="3475929"/>
                  </a:lnTo>
                  <a:lnTo>
                    <a:pt x="2737380" y="3499380"/>
                  </a:lnTo>
                  <a:lnTo>
                    <a:pt x="2734951" y="3501809"/>
                  </a:lnTo>
                  <a:lnTo>
                    <a:pt x="2732303" y="3503980"/>
                  </a:lnTo>
                  <a:lnTo>
                    <a:pt x="2729436" y="3505895"/>
                  </a:lnTo>
                  <a:lnTo>
                    <a:pt x="2726578" y="3507809"/>
                  </a:lnTo>
                  <a:lnTo>
                    <a:pt x="2710557" y="3513715"/>
                  </a:lnTo>
                  <a:lnTo>
                    <a:pt x="2707185" y="3514391"/>
                  </a:lnTo>
                  <a:lnTo>
                    <a:pt x="2703776" y="3514725"/>
                  </a:lnTo>
                  <a:lnTo>
                    <a:pt x="2700337" y="3514725"/>
                  </a:lnTo>
                  <a:lnTo>
                    <a:pt x="52387" y="3514725"/>
                  </a:lnTo>
                  <a:lnTo>
                    <a:pt x="48948" y="3514725"/>
                  </a:lnTo>
                  <a:lnTo>
                    <a:pt x="45539" y="3514391"/>
                  </a:lnTo>
                  <a:lnTo>
                    <a:pt x="42167" y="3513715"/>
                  </a:lnTo>
                  <a:lnTo>
                    <a:pt x="38795" y="3513048"/>
                  </a:lnTo>
                  <a:lnTo>
                    <a:pt x="15344" y="3499380"/>
                  </a:lnTo>
                  <a:lnTo>
                    <a:pt x="12915" y="3496951"/>
                  </a:lnTo>
                  <a:lnTo>
                    <a:pt x="10734" y="3494303"/>
                  </a:lnTo>
                  <a:lnTo>
                    <a:pt x="8829" y="3491436"/>
                  </a:lnTo>
                  <a:lnTo>
                    <a:pt x="6915" y="3488578"/>
                  </a:lnTo>
                  <a:lnTo>
                    <a:pt x="5305" y="3485559"/>
                  </a:lnTo>
                  <a:lnTo>
                    <a:pt x="3990" y="3482387"/>
                  </a:lnTo>
                  <a:lnTo>
                    <a:pt x="2666" y="3479206"/>
                  </a:lnTo>
                  <a:lnTo>
                    <a:pt x="1676" y="3475929"/>
                  </a:lnTo>
                  <a:lnTo>
                    <a:pt x="1009" y="3472557"/>
                  </a:lnTo>
                  <a:lnTo>
                    <a:pt x="333" y="3469185"/>
                  </a:lnTo>
                  <a:lnTo>
                    <a:pt x="0" y="3465776"/>
                  </a:lnTo>
                  <a:lnTo>
                    <a:pt x="0" y="3462337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94280" y="2620000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201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1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78265" y="3793913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31" name="object 31"/>
          <p:cNvSpPr txBox="1"/>
          <p:nvPr/>
        </p:nvSpPr>
        <p:spPr>
          <a:xfrm>
            <a:off x="8084438" y="3417064"/>
            <a:ext cx="3498765" cy="3301378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 marR="8549">
              <a:lnSpc>
                <a:spcPct val="153600"/>
              </a:lnSpc>
              <a:spcBef>
                <a:spcPts val="227"/>
              </a:spcBef>
            </a:pP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68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1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d  b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68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1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93" dirty="0">
                <a:solidFill>
                  <a:srgbClr val="262525"/>
                </a:solidFill>
                <a:latin typeface="Tahoma"/>
                <a:cs typeface="Tahoma"/>
              </a:rPr>
              <a:t>l  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k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text,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translate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languages,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q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246753" y="2367263"/>
            <a:ext cx="4648637" cy="5931019"/>
            <a:chOff x="7277100" y="4333875"/>
            <a:chExt cx="2762250" cy="3524250"/>
          </a:xfrm>
        </p:grpSpPr>
        <p:sp>
          <p:nvSpPr>
            <p:cNvPr id="33" name="object 33"/>
            <p:cNvSpPr/>
            <p:nvPr/>
          </p:nvSpPr>
          <p:spPr>
            <a:xfrm>
              <a:off x="7281862" y="4338637"/>
              <a:ext cx="2752725" cy="3514725"/>
            </a:xfrm>
            <a:custGeom>
              <a:avLst/>
              <a:gdLst/>
              <a:ahLst/>
              <a:cxnLst/>
              <a:rect l="l" t="t" r="r" b="b"/>
              <a:pathLst>
                <a:path w="2752725" h="3514725">
                  <a:moveTo>
                    <a:pt x="2703766" y="3514725"/>
                  </a:moveTo>
                  <a:lnTo>
                    <a:pt x="48948" y="3514725"/>
                  </a:lnTo>
                  <a:lnTo>
                    <a:pt x="45539" y="3514391"/>
                  </a:lnTo>
                  <a:lnTo>
                    <a:pt x="10734" y="3494303"/>
                  </a:lnTo>
                  <a:lnTo>
                    <a:pt x="0" y="3465776"/>
                  </a:lnTo>
                  <a:lnTo>
                    <a:pt x="0" y="3462337"/>
                  </a:lnTo>
                  <a:lnTo>
                    <a:pt x="0" y="48948"/>
                  </a:lnTo>
                  <a:lnTo>
                    <a:pt x="17773" y="12915"/>
                  </a:lnTo>
                  <a:lnTo>
                    <a:pt x="48948" y="0"/>
                  </a:lnTo>
                  <a:lnTo>
                    <a:pt x="2703766" y="0"/>
                  </a:lnTo>
                  <a:lnTo>
                    <a:pt x="2739771" y="17773"/>
                  </a:lnTo>
                  <a:lnTo>
                    <a:pt x="2752725" y="48948"/>
                  </a:lnTo>
                  <a:lnTo>
                    <a:pt x="2752725" y="3465776"/>
                  </a:lnTo>
                  <a:lnTo>
                    <a:pt x="2734913" y="3501809"/>
                  </a:lnTo>
                  <a:lnTo>
                    <a:pt x="2707195" y="3514391"/>
                  </a:lnTo>
                  <a:lnTo>
                    <a:pt x="2703766" y="351472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34" name="object 34"/>
            <p:cNvSpPr/>
            <p:nvPr/>
          </p:nvSpPr>
          <p:spPr>
            <a:xfrm>
              <a:off x="7281862" y="4338637"/>
              <a:ext cx="2752725" cy="3514725"/>
            </a:xfrm>
            <a:custGeom>
              <a:avLst/>
              <a:gdLst/>
              <a:ahLst/>
              <a:cxnLst/>
              <a:rect l="l" t="t" r="r" b="b"/>
              <a:pathLst>
                <a:path w="2752725" h="3514725">
                  <a:moveTo>
                    <a:pt x="0" y="346233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65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15"/>
                  </a:lnTo>
                  <a:lnTo>
                    <a:pt x="20421" y="1074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56" y="5305"/>
                  </a:lnTo>
                  <a:lnTo>
                    <a:pt x="32337" y="3990"/>
                  </a:lnTo>
                  <a:lnTo>
                    <a:pt x="35518" y="2666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2700337" y="0"/>
                  </a:lnTo>
                  <a:lnTo>
                    <a:pt x="2703766" y="0"/>
                  </a:lnTo>
                  <a:lnTo>
                    <a:pt x="2707195" y="333"/>
                  </a:lnTo>
                  <a:lnTo>
                    <a:pt x="2710529" y="1009"/>
                  </a:lnTo>
                  <a:lnTo>
                    <a:pt x="2713958" y="1676"/>
                  </a:lnTo>
                  <a:lnTo>
                    <a:pt x="2717196" y="2666"/>
                  </a:lnTo>
                  <a:lnTo>
                    <a:pt x="2720339" y="3990"/>
                  </a:lnTo>
                  <a:lnTo>
                    <a:pt x="2723578" y="5305"/>
                  </a:lnTo>
                  <a:lnTo>
                    <a:pt x="2726626" y="6915"/>
                  </a:lnTo>
                  <a:lnTo>
                    <a:pt x="2729483" y="8829"/>
                  </a:lnTo>
                  <a:lnTo>
                    <a:pt x="2732341" y="10734"/>
                  </a:lnTo>
                  <a:lnTo>
                    <a:pt x="2752344" y="45539"/>
                  </a:lnTo>
                  <a:lnTo>
                    <a:pt x="2752725" y="48948"/>
                  </a:lnTo>
                  <a:lnTo>
                    <a:pt x="2752725" y="52387"/>
                  </a:lnTo>
                  <a:lnTo>
                    <a:pt x="2752725" y="3462337"/>
                  </a:lnTo>
                  <a:lnTo>
                    <a:pt x="2752725" y="3465776"/>
                  </a:lnTo>
                  <a:lnTo>
                    <a:pt x="2752344" y="3469185"/>
                  </a:lnTo>
                  <a:lnTo>
                    <a:pt x="2751677" y="3472557"/>
                  </a:lnTo>
                  <a:lnTo>
                    <a:pt x="2751010" y="3475929"/>
                  </a:lnTo>
                  <a:lnTo>
                    <a:pt x="2729483" y="3505895"/>
                  </a:lnTo>
                  <a:lnTo>
                    <a:pt x="2726626" y="3507809"/>
                  </a:lnTo>
                  <a:lnTo>
                    <a:pt x="2723578" y="3509419"/>
                  </a:lnTo>
                  <a:lnTo>
                    <a:pt x="2720339" y="3510734"/>
                  </a:lnTo>
                  <a:lnTo>
                    <a:pt x="2717196" y="3512048"/>
                  </a:lnTo>
                  <a:lnTo>
                    <a:pt x="2713958" y="3513048"/>
                  </a:lnTo>
                  <a:lnTo>
                    <a:pt x="2710529" y="3513715"/>
                  </a:lnTo>
                  <a:lnTo>
                    <a:pt x="2707195" y="3514391"/>
                  </a:lnTo>
                  <a:lnTo>
                    <a:pt x="2703766" y="3514725"/>
                  </a:lnTo>
                  <a:lnTo>
                    <a:pt x="2700337" y="3514725"/>
                  </a:lnTo>
                  <a:lnTo>
                    <a:pt x="52387" y="3514725"/>
                  </a:lnTo>
                  <a:lnTo>
                    <a:pt x="48948" y="3514725"/>
                  </a:lnTo>
                  <a:lnTo>
                    <a:pt x="45539" y="3514391"/>
                  </a:lnTo>
                  <a:lnTo>
                    <a:pt x="42167" y="3513715"/>
                  </a:lnTo>
                  <a:lnTo>
                    <a:pt x="38795" y="3513048"/>
                  </a:lnTo>
                  <a:lnTo>
                    <a:pt x="35518" y="3512048"/>
                  </a:lnTo>
                  <a:lnTo>
                    <a:pt x="32337" y="3510734"/>
                  </a:lnTo>
                  <a:lnTo>
                    <a:pt x="29156" y="3509419"/>
                  </a:lnTo>
                  <a:lnTo>
                    <a:pt x="15344" y="3499380"/>
                  </a:lnTo>
                  <a:lnTo>
                    <a:pt x="12915" y="3496951"/>
                  </a:lnTo>
                  <a:lnTo>
                    <a:pt x="10734" y="3494303"/>
                  </a:lnTo>
                  <a:lnTo>
                    <a:pt x="8829" y="3491436"/>
                  </a:lnTo>
                  <a:lnTo>
                    <a:pt x="6915" y="3488578"/>
                  </a:lnTo>
                  <a:lnTo>
                    <a:pt x="5305" y="3485559"/>
                  </a:lnTo>
                  <a:lnTo>
                    <a:pt x="3990" y="3482387"/>
                  </a:lnTo>
                  <a:lnTo>
                    <a:pt x="2667" y="3479206"/>
                  </a:lnTo>
                  <a:lnTo>
                    <a:pt x="1676" y="3475929"/>
                  </a:lnTo>
                  <a:lnTo>
                    <a:pt x="1009" y="3472557"/>
                  </a:lnTo>
                  <a:lnTo>
                    <a:pt x="333" y="3469185"/>
                  </a:lnTo>
                  <a:lnTo>
                    <a:pt x="0" y="3465776"/>
                  </a:lnTo>
                  <a:lnTo>
                    <a:pt x="0" y="3462337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550480" y="2620000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201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631468" y="3793913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37" name="object 37"/>
          <p:cNvSpPr txBox="1"/>
          <p:nvPr/>
        </p:nvSpPr>
        <p:spPr>
          <a:xfrm>
            <a:off x="13040637" y="3417065"/>
            <a:ext cx="3522277" cy="3858592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 marR="8549">
              <a:lnSpc>
                <a:spcPct val="154000"/>
              </a:lnSpc>
              <a:spcBef>
                <a:spcPts val="219"/>
              </a:spcBef>
            </a:pP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x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93" dirty="0">
                <a:solidFill>
                  <a:srgbClr val="262525"/>
                </a:solidFill>
                <a:latin typeface="Tahoma"/>
                <a:cs typeface="Tahoma"/>
              </a:rPr>
              <a:t>l  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k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93" dirty="0">
                <a:solidFill>
                  <a:srgbClr val="262525"/>
                </a:solidFill>
                <a:latin typeface="Tahoma"/>
                <a:cs typeface="Tahoma"/>
              </a:rPr>
              <a:t>l  </a:t>
            </a:r>
            <a:r>
              <a:rPr sz="2356" spc="-126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s 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si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19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 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k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f 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visi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40348" y="8602848"/>
            <a:ext cx="7117223" cy="4808934"/>
            <a:chOff x="1390650" y="8039100"/>
            <a:chExt cx="4229100" cy="2857500"/>
          </a:xfrm>
        </p:grpSpPr>
        <p:sp>
          <p:nvSpPr>
            <p:cNvPr id="39" name="object 39"/>
            <p:cNvSpPr/>
            <p:nvPr/>
          </p:nvSpPr>
          <p:spPr>
            <a:xfrm>
              <a:off x="1395412" y="8043863"/>
              <a:ext cx="4219575" cy="2847975"/>
            </a:xfrm>
            <a:custGeom>
              <a:avLst/>
              <a:gdLst/>
              <a:ahLst/>
              <a:cxnLst/>
              <a:rect l="l" t="t" r="r" b="b"/>
              <a:pathLst>
                <a:path w="4219575" h="2847975">
                  <a:moveTo>
                    <a:pt x="4170626" y="2847975"/>
                  </a:moveTo>
                  <a:lnTo>
                    <a:pt x="48948" y="2847975"/>
                  </a:lnTo>
                  <a:lnTo>
                    <a:pt x="45539" y="2847594"/>
                  </a:lnTo>
                  <a:lnTo>
                    <a:pt x="10744" y="2827591"/>
                  </a:lnTo>
                  <a:lnTo>
                    <a:pt x="0" y="2799016"/>
                  </a:lnTo>
                  <a:lnTo>
                    <a:pt x="0" y="2795587"/>
                  </a:lnTo>
                  <a:lnTo>
                    <a:pt x="0" y="48948"/>
                  </a:lnTo>
                  <a:lnTo>
                    <a:pt x="17773" y="12906"/>
                  </a:lnTo>
                  <a:lnTo>
                    <a:pt x="48948" y="0"/>
                  </a:lnTo>
                  <a:lnTo>
                    <a:pt x="4170626" y="0"/>
                  </a:lnTo>
                  <a:lnTo>
                    <a:pt x="4206659" y="17773"/>
                  </a:lnTo>
                  <a:lnTo>
                    <a:pt x="4219575" y="48948"/>
                  </a:lnTo>
                  <a:lnTo>
                    <a:pt x="4219575" y="2799016"/>
                  </a:lnTo>
                  <a:lnTo>
                    <a:pt x="4201801" y="2835021"/>
                  </a:lnTo>
                  <a:lnTo>
                    <a:pt x="4174035" y="2847594"/>
                  </a:lnTo>
                  <a:lnTo>
                    <a:pt x="4170626" y="284797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5412" y="8043863"/>
              <a:ext cx="4219575" cy="2847975"/>
            </a:xfrm>
            <a:custGeom>
              <a:avLst/>
              <a:gdLst/>
              <a:ahLst/>
              <a:cxnLst/>
              <a:rect l="l" t="t" r="r" b="b"/>
              <a:pathLst>
                <a:path w="4219575" h="2847975">
                  <a:moveTo>
                    <a:pt x="0" y="279558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7" y="35518"/>
                  </a:lnTo>
                  <a:lnTo>
                    <a:pt x="3990" y="32337"/>
                  </a:lnTo>
                  <a:lnTo>
                    <a:pt x="5305" y="29156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4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06"/>
                  </a:lnTo>
                  <a:lnTo>
                    <a:pt x="20421" y="1073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65" y="530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6" y="0"/>
                  </a:lnTo>
                  <a:lnTo>
                    <a:pt x="4174035" y="333"/>
                  </a:lnTo>
                  <a:lnTo>
                    <a:pt x="4177407" y="1009"/>
                  </a:lnTo>
                  <a:lnTo>
                    <a:pt x="4180779" y="1676"/>
                  </a:lnTo>
                  <a:lnTo>
                    <a:pt x="4184056" y="2667"/>
                  </a:lnTo>
                  <a:lnTo>
                    <a:pt x="4187237" y="3990"/>
                  </a:lnTo>
                  <a:lnTo>
                    <a:pt x="4190409" y="5305"/>
                  </a:lnTo>
                  <a:lnTo>
                    <a:pt x="4193428" y="6915"/>
                  </a:lnTo>
                  <a:lnTo>
                    <a:pt x="4196295" y="8829"/>
                  </a:lnTo>
                  <a:lnTo>
                    <a:pt x="4199153" y="10734"/>
                  </a:lnTo>
                  <a:lnTo>
                    <a:pt x="4201801" y="12906"/>
                  </a:lnTo>
                  <a:lnTo>
                    <a:pt x="4204230" y="15344"/>
                  </a:lnTo>
                  <a:lnTo>
                    <a:pt x="4206659" y="17773"/>
                  </a:lnTo>
                  <a:lnTo>
                    <a:pt x="4215584" y="32337"/>
                  </a:lnTo>
                  <a:lnTo>
                    <a:pt x="4216898" y="35518"/>
                  </a:lnTo>
                  <a:lnTo>
                    <a:pt x="4217898" y="38795"/>
                  </a:lnTo>
                  <a:lnTo>
                    <a:pt x="4218565" y="42167"/>
                  </a:lnTo>
                  <a:lnTo>
                    <a:pt x="4219241" y="45539"/>
                  </a:lnTo>
                  <a:lnTo>
                    <a:pt x="4219575" y="48948"/>
                  </a:lnTo>
                  <a:lnTo>
                    <a:pt x="4219575" y="52387"/>
                  </a:lnTo>
                  <a:lnTo>
                    <a:pt x="4219575" y="2795587"/>
                  </a:lnTo>
                  <a:lnTo>
                    <a:pt x="4219575" y="2799016"/>
                  </a:lnTo>
                  <a:lnTo>
                    <a:pt x="4219241" y="2802445"/>
                  </a:lnTo>
                  <a:lnTo>
                    <a:pt x="4218565" y="2805779"/>
                  </a:lnTo>
                  <a:lnTo>
                    <a:pt x="4217898" y="2809208"/>
                  </a:lnTo>
                  <a:lnTo>
                    <a:pt x="4216898" y="2812446"/>
                  </a:lnTo>
                  <a:lnTo>
                    <a:pt x="4215584" y="2815589"/>
                  </a:lnTo>
                  <a:lnTo>
                    <a:pt x="4214269" y="2818828"/>
                  </a:lnTo>
                  <a:lnTo>
                    <a:pt x="4212659" y="2821876"/>
                  </a:lnTo>
                  <a:lnTo>
                    <a:pt x="4210745" y="2824733"/>
                  </a:lnTo>
                  <a:lnTo>
                    <a:pt x="4208830" y="2827591"/>
                  </a:lnTo>
                  <a:lnTo>
                    <a:pt x="4177407" y="2846927"/>
                  </a:lnTo>
                  <a:lnTo>
                    <a:pt x="4174035" y="2847594"/>
                  </a:lnTo>
                  <a:lnTo>
                    <a:pt x="4170626" y="2847975"/>
                  </a:lnTo>
                  <a:lnTo>
                    <a:pt x="4167187" y="2847975"/>
                  </a:lnTo>
                  <a:lnTo>
                    <a:pt x="52387" y="2847975"/>
                  </a:lnTo>
                  <a:lnTo>
                    <a:pt x="48948" y="2847975"/>
                  </a:lnTo>
                  <a:lnTo>
                    <a:pt x="45539" y="2847594"/>
                  </a:lnTo>
                  <a:lnTo>
                    <a:pt x="10744" y="2827591"/>
                  </a:lnTo>
                  <a:lnTo>
                    <a:pt x="3990" y="2815589"/>
                  </a:lnTo>
                  <a:lnTo>
                    <a:pt x="2667" y="2812446"/>
                  </a:lnTo>
                  <a:lnTo>
                    <a:pt x="1676" y="2809208"/>
                  </a:lnTo>
                  <a:lnTo>
                    <a:pt x="1009" y="2805779"/>
                  </a:lnTo>
                  <a:lnTo>
                    <a:pt x="333" y="2802445"/>
                  </a:lnTo>
                  <a:lnTo>
                    <a:pt x="0" y="2799016"/>
                  </a:lnTo>
                  <a:lnTo>
                    <a:pt x="0" y="2795587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638064" y="8855583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201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6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725063" y="10029498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3" name="object 43"/>
          <p:cNvSpPr txBox="1"/>
          <p:nvPr/>
        </p:nvSpPr>
        <p:spPr>
          <a:xfrm>
            <a:off x="3128224" y="9668679"/>
            <a:ext cx="6034678" cy="2156217"/>
          </a:xfrm>
          <a:prstGeom prst="rect">
            <a:avLst/>
          </a:prstGeom>
        </p:spPr>
        <p:txBody>
          <a:bodyPr vert="horz" wrap="square" lIns="0" tIns="13892" rIns="0" bIns="0" rtlCol="0">
            <a:spAutoFit/>
          </a:bodyPr>
          <a:lstStyle/>
          <a:p>
            <a:pPr marL="21373" marR="8549">
              <a:lnSpc>
                <a:spcPct val="153300"/>
              </a:lnSpc>
              <a:spcBef>
                <a:spcPts val="109"/>
              </a:spcBef>
            </a:pP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AlphaGo,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 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Go-playing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computer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developed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by </a:t>
            </a:r>
            <a:r>
              <a:rPr sz="2356" spc="-72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Google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DeepMind,</a:t>
            </a:r>
            <a:r>
              <a:rPr sz="2356" spc="-2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defeats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Lee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Sedol,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world </a:t>
            </a:r>
            <a:r>
              <a:rPr sz="2356" spc="-7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Go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champion.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This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considered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be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major 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778167" y="8602848"/>
            <a:ext cx="7117223" cy="4808934"/>
            <a:chOff x="5810250" y="8039100"/>
            <a:chExt cx="4229100" cy="2857500"/>
          </a:xfrm>
        </p:grpSpPr>
        <p:sp>
          <p:nvSpPr>
            <p:cNvPr id="45" name="object 45"/>
            <p:cNvSpPr/>
            <p:nvPr/>
          </p:nvSpPr>
          <p:spPr>
            <a:xfrm>
              <a:off x="5815012" y="8043863"/>
              <a:ext cx="4219575" cy="2847975"/>
            </a:xfrm>
            <a:custGeom>
              <a:avLst/>
              <a:gdLst/>
              <a:ahLst/>
              <a:cxnLst/>
              <a:rect l="l" t="t" r="r" b="b"/>
              <a:pathLst>
                <a:path w="4219575" h="2847975">
                  <a:moveTo>
                    <a:pt x="4170616" y="2847975"/>
                  </a:moveTo>
                  <a:lnTo>
                    <a:pt x="48948" y="2847975"/>
                  </a:lnTo>
                  <a:lnTo>
                    <a:pt x="45539" y="2847594"/>
                  </a:lnTo>
                  <a:lnTo>
                    <a:pt x="10744" y="2827591"/>
                  </a:lnTo>
                  <a:lnTo>
                    <a:pt x="0" y="2799016"/>
                  </a:lnTo>
                  <a:lnTo>
                    <a:pt x="0" y="2795587"/>
                  </a:lnTo>
                  <a:lnTo>
                    <a:pt x="0" y="48948"/>
                  </a:lnTo>
                  <a:lnTo>
                    <a:pt x="17773" y="12906"/>
                  </a:lnTo>
                  <a:lnTo>
                    <a:pt x="48948" y="0"/>
                  </a:lnTo>
                  <a:lnTo>
                    <a:pt x="4170616" y="0"/>
                  </a:lnTo>
                  <a:lnTo>
                    <a:pt x="4206621" y="17773"/>
                  </a:lnTo>
                  <a:lnTo>
                    <a:pt x="4219575" y="48948"/>
                  </a:lnTo>
                  <a:lnTo>
                    <a:pt x="4219575" y="2799016"/>
                  </a:lnTo>
                  <a:lnTo>
                    <a:pt x="4201763" y="2835021"/>
                  </a:lnTo>
                  <a:lnTo>
                    <a:pt x="4174045" y="2847594"/>
                  </a:lnTo>
                  <a:lnTo>
                    <a:pt x="4170616" y="284797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46" name="object 46"/>
            <p:cNvSpPr/>
            <p:nvPr/>
          </p:nvSpPr>
          <p:spPr>
            <a:xfrm>
              <a:off x="5815012" y="8043863"/>
              <a:ext cx="4219575" cy="2847975"/>
            </a:xfrm>
            <a:custGeom>
              <a:avLst/>
              <a:gdLst/>
              <a:ahLst/>
              <a:cxnLst/>
              <a:rect l="l" t="t" r="r" b="b"/>
              <a:pathLst>
                <a:path w="4219575" h="2847975">
                  <a:moveTo>
                    <a:pt x="0" y="2795587"/>
                  </a:moveTo>
                  <a:lnTo>
                    <a:pt x="0" y="52387"/>
                  </a:lnTo>
                  <a:lnTo>
                    <a:pt x="0" y="48948"/>
                  </a:lnTo>
                  <a:lnTo>
                    <a:pt x="333" y="45539"/>
                  </a:lnTo>
                  <a:lnTo>
                    <a:pt x="1009" y="42167"/>
                  </a:lnTo>
                  <a:lnTo>
                    <a:pt x="1676" y="38795"/>
                  </a:lnTo>
                  <a:lnTo>
                    <a:pt x="2666" y="35518"/>
                  </a:lnTo>
                  <a:lnTo>
                    <a:pt x="3990" y="32337"/>
                  </a:lnTo>
                  <a:lnTo>
                    <a:pt x="5305" y="29156"/>
                  </a:lnTo>
                  <a:lnTo>
                    <a:pt x="6915" y="26146"/>
                  </a:lnTo>
                  <a:lnTo>
                    <a:pt x="8829" y="23279"/>
                  </a:lnTo>
                  <a:lnTo>
                    <a:pt x="10734" y="20421"/>
                  </a:lnTo>
                  <a:lnTo>
                    <a:pt x="12915" y="17773"/>
                  </a:lnTo>
                  <a:lnTo>
                    <a:pt x="15344" y="15344"/>
                  </a:lnTo>
                  <a:lnTo>
                    <a:pt x="17773" y="12906"/>
                  </a:lnTo>
                  <a:lnTo>
                    <a:pt x="20421" y="10734"/>
                  </a:lnTo>
                  <a:lnTo>
                    <a:pt x="23279" y="8829"/>
                  </a:lnTo>
                  <a:lnTo>
                    <a:pt x="26146" y="6915"/>
                  </a:lnTo>
                  <a:lnTo>
                    <a:pt x="29156" y="5305"/>
                  </a:lnTo>
                  <a:lnTo>
                    <a:pt x="32337" y="3990"/>
                  </a:lnTo>
                  <a:lnTo>
                    <a:pt x="35518" y="2667"/>
                  </a:lnTo>
                  <a:lnTo>
                    <a:pt x="38795" y="1676"/>
                  </a:lnTo>
                  <a:lnTo>
                    <a:pt x="42167" y="1009"/>
                  </a:lnTo>
                  <a:lnTo>
                    <a:pt x="45539" y="333"/>
                  </a:lnTo>
                  <a:lnTo>
                    <a:pt x="48948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16" y="0"/>
                  </a:lnTo>
                  <a:lnTo>
                    <a:pt x="4174045" y="333"/>
                  </a:lnTo>
                  <a:lnTo>
                    <a:pt x="4177379" y="1009"/>
                  </a:lnTo>
                  <a:lnTo>
                    <a:pt x="4180808" y="1676"/>
                  </a:lnTo>
                  <a:lnTo>
                    <a:pt x="4184046" y="2667"/>
                  </a:lnTo>
                  <a:lnTo>
                    <a:pt x="4187189" y="3990"/>
                  </a:lnTo>
                  <a:lnTo>
                    <a:pt x="4190428" y="5305"/>
                  </a:lnTo>
                  <a:lnTo>
                    <a:pt x="4193476" y="6915"/>
                  </a:lnTo>
                  <a:lnTo>
                    <a:pt x="4196333" y="8829"/>
                  </a:lnTo>
                  <a:lnTo>
                    <a:pt x="4199191" y="10734"/>
                  </a:lnTo>
                  <a:lnTo>
                    <a:pt x="4201763" y="12906"/>
                  </a:lnTo>
                  <a:lnTo>
                    <a:pt x="4215574" y="32337"/>
                  </a:lnTo>
                  <a:lnTo>
                    <a:pt x="4216908" y="35518"/>
                  </a:lnTo>
                  <a:lnTo>
                    <a:pt x="4217860" y="38795"/>
                  </a:lnTo>
                  <a:lnTo>
                    <a:pt x="4218527" y="42167"/>
                  </a:lnTo>
                  <a:lnTo>
                    <a:pt x="4219194" y="45539"/>
                  </a:lnTo>
                  <a:lnTo>
                    <a:pt x="4219575" y="48948"/>
                  </a:lnTo>
                  <a:lnTo>
                    <a:pt x="4219575" y="52387"/>
                  </a:lnTo>
                  <a:lnTo>
                    <a:pt x="4219575" y="2795587"/>
                  </a:lnTo>
                  <a:lnTo>
                    <a:pt x="4219575" y="2799016"/>
                  </a:lnTo>
                  <a:lnTo>
                    <a:pt x="4219194" y="2802445"/>
                  </a:lnTo>
                  <a:lnTo>
                    <a:pt x="4218527" y="2805779"/>
                  </a:lnTo>
                  <a:lnTo>
                    <a:pt x="4217860" y="2809208"/>
                  </a:lnTo>
                  <a:lnTo>
                    <a:pt x="4216908" y="2812446"/>
                  </a:lnTo>
                  <a:lnTo>
                    <a:pt x="4215574" y="2815589"/>
                  </a:lnTo>
                  <a:lnTo>
                    <a:pt x="4214241" y="2818828"/>
                  </a:lnTo>
                  <a:lnTo>
                    <a:pt x="4187189" y="2843974"/>
                  </a:lnTo>
                  <a:lnTo>
                    <a:pt x="4184046" y="2845307"/>
                  </a:lnTo>
                  <a:lnTo>
                    <a:pt x="4180808" y="2846260"/>
                  </a:lnTo>
                  <a:lnTo>
                    <a:pt x="4177379" y="2846927"/>
                  </a:lnTo>
                  <a:lnTo>
                    <a:pt x="4174045" y="2847594"/>
                  </a:lnTo>
                  <a:lnTo>
                    <a:pt x="4170616" y="2847975"/>
                  </a:lnTo>
                  <a:lnTo>
                    <a:pt x="4167187" y="2847975"/>
                  </a:lnTo>
                  <a:lnTo>
                    <a:pt x="52387" y="2847975"/>
                  </a:lnTo>
                  <a:lnTo>
                    <a:pt x="48948" y="2847975"/>
                  </a:lnTo>
                  <a:lnTo>
                    <a:pt x="45539" y="2847594"/>
                  </a:lnTo>
                  <a:lnTo>
                    <a:pt x="42167" y="2846927"/>
                  </a:lnTo>
                  <a:lnTo>
                    <a:pt x="38795" y="2846260"/>
                  </a:lnTo>
                  <a:lnTo>
                    <a:pt x="35518" y="2845307"/>
                  </a:lnTo>
                  <a:lnTo>
                    <a:pt x="32337" y="2843974"/>
                  </a:lnTo>
                  <a:lnTo>
                    <a:pt x="29156" y="2842641"/>
                  </a:lnTo>
                  <a:lnTo>
                    <a:pt x="8829" y="2824733"/>
                  </a:lnTo>
                  <a:lnTo>
                    <a:pt x="6915" y="2821876"/>
                  </a:lnTo>
                  <a:lnTo>
                    <a:pt x="5305" y="2818828"/>
                  </a:lnTo>
                  <a:lnTo>
                    <a:pt x="3990" y="2815589"/>
                  </a:lnTo>
                  <a:lnTo>
                    <a:pt x="2666" y="2812446"/>
                  </a:lnTo>
                  <a:lnTo>
                    <a:pt x="1676" y="2809208"/>
                  </a:lnTo>
                  <a:lnTo>
                    <a:pt x="1009" y="2805779"/>
                  </a:lnTo>
                  <a:lnTo>
                    <a:pt x="333" y="2802445"/>
                  </a:lnTo>
                  <a:lnTo>
                    <a:pt x="0" y="2799016"/>
                  </a:lnTo>
                  <a:lnTo>
                    <a:pt x="0" y="2795587"/>
                  </a:lnTo>
                  <a:close/>
                </a:path>
              </a:pathLst>
            </a:custGeom>
            <a:ln w="9525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072372" y="8855583"/>
            <a:ext cx="911560" cy="485577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>
              <a:spcBef>
                <a:spcPts val="151"/>
              </a:spcBef>
            </a:pPr>
            <a:r>
              <a:rPr sz="3029" b="1" spc="-76" dirty="0">
                <a:solidFill>
                  <a:srgbClr val="262525"/>
                </a:solidFill>
                <a:latin typeface="Trebuchet MS"/>
                <a:cs typeface="Trebuchet MS"/>
              </a:rPr>
              <a:t>202</a:t>
            </a:r>
            <a:r>
              <a:rPr sz="3029" b="1" spc="-59" dirty="0">
                <a:solidFill>
                  <a:srgbClr val="262525"/>
                </a:solidFill>
                <a:latin typeface="Trebuchet MS"/>
                <a:cs typeface="Trebuchet MS"/>
              </a:rPr>
              <a:t>2</a:t>
            </a:r>
            <a:endParaRPr sz="3029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162881" y="10029498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9" name="object 49"/>
          <p:cNvSpPr txBox="1"/>
          <p:nvPr/>
        </p:nvSpPr>
        <p:spPr>
          <a:xfrm>
            <a:off x="10562545" y="9668679"/>
            <a:ext cx="6040022" cy="3285192"/>
          </a:xfrm>
          <a:prstGeom prst="rect">
            <a:avLst/>
          </a:prstGeom>
        </p:spPr>
        <p:txBody>
          <a:bodyPr vert="horz" wrap="square" lIns="0" tIns="12824" rIns="0" bIns="0" rtlCol="0">
            <a:spAutoFit/>
          </a:bodyPr>
          <a:lstStyle/>
          <a:p>
            <a:pPr marL="21373" marR="8549">
              <a:lnSpc>
                <a:spcPct val="153600"/>
              </a:lnSpc>
              <a:spcBef>
                <a:spcPts val="101"/>
              </a:spcBef>
            </a:pP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(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LL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177" dirty="0">
                <a:solidFill>
                  <a:srgbClr val="262525"/>
                </a:solidFill>
                <a:latin typeface="Tahoma"/>
                <a:cs typeface="Tahoma"/>
              </a:rPr>
              <a:t>)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68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3 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Jurassic-1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Jumbo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have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become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increasingly </a:t>
            </a:r>
            <a:r>
              <a:rPr sz="2356" spc="-7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-2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text,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translate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languages,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write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different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kinds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iv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q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s 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iv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19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5148913" y="16610216"/>
            <a:ext cx="4229725" cy="2902459"/>
            <a:chOff x="9001582" y="12797130"/>
            <a:chExt cx="2513330" cy="1724660"/>
          </a:xfrm>
        </p:grpSpPr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8494" y="13880084"/>
              <a:ext cx="1754504" cy="4191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1582" y="12797130"/>
              <a:ext cx="2513251" cy="1724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00987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0098762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30000" y="0"/>
                </a:lnTo>
                <a:lnTo>
                  <a:pt x="11430000" y="6000750"/>
                </a:lnTo>
                <a:lnTo>
                  <a:pt x="0" y="60007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0091282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grpSp>
        <p:nvGrpSpPr>
          <p:cNvPr id="5" name="object 5"/>
          <p:cNvGrpSpPr/>
          <p:nvPr/>
        </p:nvGrpSpPr>
        <p:grpSpPr>
          <a:xfrm>
            <a:off x="12022336" y="-4926287"/>
            <a:ext cx="7373699" cy="10270815"/>
            <a:chOff x="7143750" y="0"/>
            <a:chExt cx="4381500" cy="61029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750" y="0"/>
              <a:ext cx="4286249" cy="60007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5" y="5461508"/>
              <a:ext cx="1754504" cy="419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220" y="4373213"/>
              <a:ext cx="2473029" cy="17296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8262" y="-3181340"/>
            <a:ext cx="5049381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269" dirty="0"/>
              <a:t>W</a:t>
            </a:r>
            <a:r>
              <a:rPr spc="-385" dirty="0"/>
              <a:t>h</a:t>
            </a:r>
            <a:r>
              <a:rPr spc="-404" dirty="0"/>
              <a:t>a</a:t>
            </a:r>
            <a:r>
              <a:rPr spc="-278" dirty="0"/>
              <a:t>t</a:t>
            </a:r>
            <a:r>
              <a:rPr spc="-606" dirty="0"/>
              <a:t> </a:t>
            </a:r>
            <a:r>
              <a:rPr spc="227" dirty="0"/>
              <a:t>I</a:t>
            </a:r>
            <a:r>
              <a:rPr spc="135" dirty="0"/>
              <a:t>s</a:t>
            </a:r>
            <a:r>
              <a:rPr spc="-597" dirty="0"/>
              <a:t> </a:t>
            </a:r>
            <a:r>
              <a:rPr spc="25" dirty="0"/>
              <a:t>G</a:t>
            </a:r>
            <a:r>
              <a:rPr spc="-530" dirty="0"/>
              <a:t>e</a:t>
            </a:r>
            <a:r>
              <a:rPr spc="-370" dirty="0"/>
              <a:t>n</a:t>
            </a:r>
            <a:r>
              <a:rPr dirty="0"/>
              <a:t>A</a:t>
            </a:r>
            <a:r>
              <a:rPr spc="227" dirty="0"/>
              <a:t>I</a:t>
            </a:r>
            <a:r>
              <a:rPr spc="370" dirty="0"/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8261" y="-1824675"/>
            <a:ext cx="9605045" cy="5046481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 marR="8549">
              <a:lnSpc>
                <a:spcPct val="154000"/>
              </a:lnSpc>
              <a:spcBef>
                <a:spcPts val="219"/>
              </a:spcBef>
            </a:pP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GenAI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is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short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for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"Generative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Artificial Intelligence,"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which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refers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to </a:t>
            </a:r>
            <a:r>
              <a:rPr sz="2356" spc="-227" dirty="0">
                <a:solidFill>
                  <a:srgbClr val="262525"/>
                </a:solidFill>
                <a:latin typeface="Tahoma"/>
                <a:cs typeface="Tahoma"/>
              </a:rPr>
              <a:t>AI </a:t>
            </a:r>
            <a:r>
              <a:rPr sz="2356" spc="-21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systems</a:t>
            </a:r>
            <a:r>
              <a:rPr sz="2356" spc="-32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can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generate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human-like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text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based</a:t>
            </a:r>
            <a:r>
              <a:rPr sz="2356" spc="-27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on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input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prompts(includes </a:t>
            </a:r>
            <a:r>
              <a:rPr sz="2356" spc="-70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texts/images/audio&amp;videos).</a:t>
            </a:r>
            <a:endParaRPr sz="2356">
              <a:latin typeface="Tahoma"/>
              <a:cs typeface="Tahoma"/>
            </a:endParaRPr>
          </a:p>
          <a:p>
            <a:pPr>
              <a:spcBef>
                <a:spcPts val="34"/>
              </a:spcBef>
            </a:pPr>
            <a:endParaRPr sz="3450">
              <a:latin typeface="Tahoma"/>
              <a:cs typeface="Tahoma"/>
            </a:endParaRPr>
          </a:p>
          <a:p>
            <a:pPr marL="21373"/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x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777" spc="3240" dirty="0">
                <a:latin typeface="Trebuchet MS"/>
                <a:cs typeface="Trebuchet MS"/>
              </a:rPr>
              <a:t>😅</a:t>
            </a:r>
            <a:endParaRPr sz="2777">
              <a:latin typeface="Trebuchet MS"/>
              <a:cs typeface="Trebuchet MS"/>
            </a:endParaRPr>
          </a:p>
          <a:p>
            <a:pPr>
              <a:spcBef>
                <a:spcPts val="42"/>
              </a:spcBef>
            </a:pPr>
            <a:endParaRPr sz="3871">
              <a:latin typeface="Trebuchet MS"/>
              <a:cs typeface="Trebuchet MS"/>
            </a:endParaRPr>
          </a:p>
          <a:p>
            <a:pPr marL="21373"/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36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35" dirty="0">
                <a:solidFill>
                  <a:srgbClr val="262525"/>
                </a:solidFill>
                <a:latin typeface="Tahoma"/>
                <a:cs typeface="Tahoma"/>
              </a:rPr>
              <a:t>"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ch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?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"</a:t>
            </a:r>
            <a:endParaRPr sz="2356">
              <a:latin typeface="Tahoma"/>
              <a:cs typeface="Tahoma"/>
            </a:endParaRPr>
          </a:p>
          <a:p>
            <a:pPr>
              <a:spcBef>
                <a:spcPts val="59"/>
              </a:spcBef>
            </a:pPr>
            <a:endParaRPr sz="2356">
              <a:latin typeface="Tahoma"/>
              <a:cs typeface="Tahoma"/>
            </a:endParaRPr>
          </a:p>
          <a:p>
            <a:pPr marL="21373" marR="324867">
              <a:lnSpc>
                <a:spcPct val="156300"/>
              </a:lnSpc>
            </a:pPr>
            <a:r>
              <a:rPr sz="2356" spc="-143" dirty="0">
                <a:solidFill>
                  <a:srgbClr val="262525"/>
                </a:solidFill>
                <a:latin typeface="Tahoma"/>
                <a:cs typeface="Tahoma"/>
              </a:rPr>
              <a:t>GenAI: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"Sure,</a:t>
            </a:r>
            <a:r>
              <a:rPr sz="2356" spc="-2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here's</a:t>
            </a:r>
            <a:r>
              <a:rPr sz="2356" spc="-32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one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you:</a:t>
            </a:r>
            <a:r>
              <a:rPr sz="2356" spc="-42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Why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do</a:t>
            </a:r>
            <a:r>
              <a:rPr sz="2356" spc="-23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programmers</a:t>
            </a:r>
            <a:r>
              <a:rPr sz="2356" spc="-32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prefer</a:t>
            </a:r>
            <a:r>
              <a:rPr sz="2356" spc="-27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dark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mode? </a:t>
            </a:r>
            <a:r>
              <a:rPr sz="2356" spc="-7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Because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light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attracts</a:t>
            </a:r>
            <a:r>
              <a:rPr sz="2356" spc="-32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bugs,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but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darkness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keeps</a:t>
            </a:r>
            <a:r>
              <a:rPr sz="2356" spc="-32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them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'byte'!"</a:t>
            </a:r>
            <a:endParaRPr sz="235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3240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3240599"/>
          </a:xfrm>
          <a:custGeom>
            <a:avLst/>
            <a:gdLst/>
            <a:ahLst/>
            <a:cxnLst/>
            <a:rect l="l" t="t" r="r" b="b"/>
            <a:pathLst>
              <a:path w="11430000" h="7867650">
                <a:moveTo>
                  <a:pt x="0" y="0"/>
                </a:moveTo>
                <a:lnTo>
                  <a:pt x="11430000" y="0"/>
                </a:lnTo>
                <a:lnTo>
                  <a:pt x="11430000" y="7867650"/>
                </a:lnTo>
                <a:lnTo>
                  <a:pt x="0" y="786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3233119"/>
          </a:xfrm>
          <a:custGeom>
            <a:avLst/>
            <a:gdLst/>
            <a:ahLst/>
            <a:cxnLst/>
            <a:rect l="l" t="t" r="r" b="b"/>
            <a:pathLst>
              <a:path h="7863205">
                <a:moveTo>
                  <a:pt x="0" y="786288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464" y="-4276575"/>
            <a:ext cx="5704463" cy="2030764"/>
          </a:xfrm>
          <a:prstGeom prst="rect">
            <a:avLst/>
          </a:prstGeom>
        </p:spPr>
        <p:txBody>
          <a:bodyPr vert="horz" wrap="square" lIns="0" tIns="23510" rIns="0" bIns="0" rtlCol="0">
            <a:spAutoFit/>
          </a:bodyPr>
          <a:lstStyle/>
          <a:p>
            <a:pPr marL="21373">
              <a:spcBef>
                <a:spcPts val="185"/>
              </a:spcBef>
            </a:pPr>
            <a:r>
              <a:rPr spc="25" dirty="0"/>
              <a:t>G</a:t>
            </a:r>
            <a:r>
              <a:rPr spc="-530" dirty="0"/>
              <a:t>e</a:t>
            </a:r>
            <a:r>
              <a:rPr spc="-370" dirty="0"/>
              <a:t>n</a:t>
            </a:r>
            <a:r>
              <a:rPr dirty="0"/>
              <a:t>A</a:t>
            </a:r>
            <a:r>
              <a:rPr spc="337" dirty="0"/>
              <a:t>I</a:t>
            </a:r>
            <a:r>
              <a:rPr spc="-640" dirty="0"/>
              <a:t> </a:t>
            </a:r>
            <a:r>
              <a:rPr spc="343" dirty="0"/>
              <a:t>-</a:t>
            </a:r>
            <a:r>
              <a:rPr spc="-673" dirty="0"/>
              <a:t> </a:t>
            </a:r>
            <a:r>
              <a:rPr spc="109" dirty="0"/>
              <a:t>LL</a:t>
            </a:r>
            <a:r>
              <a:rPr spc="1094" dirty="0"/>
              <a:t>M</a:t>
            </a:r>
            <a:r>
              <a:rPr spc="135" dirty="0"/>
              <a:t>s</a:t>
            </a:r>
            <a:r>
              <a:rPr spc="-597" dirty="0"/>
              <a:t> </a:t>
            </a:r>
            <a:r>
              <a:rPr sz="7068" b="0" spc="7977" dirty="0"/>
              <a:t>🤔</a:t>
            </a:r>
            <a:endParaRPr sz="7068"/>
          </a:p>
        </p:txBody>
      </p:sp>
      <p:sp>
        <p:nvSpPr>
          <p:cNvPr id="6" name="object 6"/>
          <p:cNvSpPr/>
          <p:nvPr/>
        </p:nvSpPr>
        <p:spPr>
          <a:xfrm>
            <a:off x="2404467" y="6054112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7" name="object 7"/>
          <p:cNvSpPr txBox="1"/>
          <p:nvPr/>
        </p:nvSpPr>
        <p:spPr>
          <a:xfrm>
            <a:off x="2805623" y="5677263"/>
            <a:ext cx="13949116" cy="1625417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 marR="8549" algn="just">
              <a:lnSpc>
                <a:spcPct val="154000"/>
              </a:lnSpc>
              <a:spcBef>
                <a:spcPts val="219"/>
              </a:spcBef>
            </a:pP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Large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language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models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(LLMs)</a:t>
            </a:r>
            <a:r>
              <a:rPr sz="2356" spc="-2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are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type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2356" spc="-1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artificial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intelligence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Tahoma"/>
                <a:cs typeface="Tahoma"/>
              </a:rPr>
              <a:t>(AI)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are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trained</a:t>
            </a:r>
            <a:r>
              <a:rPr sz="2356" spc="-27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on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massive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datasets</a:t>
            </a:r>
            <a:r>
              <a:rPr sz="2356" spc="-32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2356" spc="-1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text </a:t>
            </a:r>
            <a:r>
              <a:rPr sz="2356" spc="-7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2356" spc="-27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code.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They</a:t>
            </a:r>
            <a:r>
              <a:rPr sz="2356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can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be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used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2356" spc="-23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generate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text,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translate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languages,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write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8" dirty="0">
                <a:solidFill>
                  <a:srgbClr val="262525"/>
                </a:solidFill>
                <a:latin typeface="Tahoma"/>
                <a:cs typeface="Tahoma"/>
              </a:rPr>
              <a:t>different</a:t>
            </a:r>
            <a:r>
              <a:rPr sz="2356" spc="-24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kinds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2356" spc="-1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creative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content,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and </a:t>
            </a:r>
            <a:r>
              <a:rPr sz="2356" spc="-7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answer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your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questions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an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informative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Tahoma"/>
                <a:cs typeface="Tahoma"/>
              </a:rPr>
              <a:t>way.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1937" y="-2441673"/>
            <a:ext cx="17167896" cy="7870623"/>
            <a:chOff x="619125" y="1476374"/>
            <a:chExt cx="10201275" cy="4676775"/>
          </a:xfrm>
        </p:grpSpPr>
        <p:sp>
          <p:nvSpPr>
            <p:cNvPr id="9" name="object 9"/>
            <p:cNvSpPr/>
            <p:nvPr/>
          </p:nvSpPr>
          <p:spPr>
            <a:xfrm>
              <a:off x="619125" y="1476374"/>
              <a:ext cx="10201275" cy="4676775"/>
            </a:xfrm>
            <a:custGeom>
              <a:avLst/>
              <a:gdLst/>
              <a:ahLst/>
              <a:cxnLst/>
              <a:rect l="l" t="t" r="r" b="b"/>
              <a:pathLst>
                <a:path w="10201275" h="4676775">
                  <a:moveTo>
                    <a:pt x="10086975" y="4676775"/>
                  </a:moveTo>
                  <a:lnTo>
                    <a:pt x="114299" y="4676775"/>
                  </a:lnTo>
                  <a:lnTo>
                    <a:pt x="103040" y="4676232"/>
                  </a:lnTo>
                  <a:lnTo>
                    <a:pt x="60364" y="4663264"/>
                  </a:lnTo>
                  <a:lnTo>
                    <a:pt x="25900" y="4634953"/>
                  </a:lnTo>
                  <a:lnTo>
                    <a:pt x="4893" y="4595607"/>
                  </a:lnTo>
                  <a:lnTo>
                    <a:pt x="0" y="4562476"/>
                  </a:lnTo>
                  <a:lnTo>
                    <a:pt x="0" y="114297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6" y="0"/>
                  </a:lnTo>
                  <a:lnTo>
                    <a:pt x="10086978" y="0"/>
                  </a:lnTo>
                  <a:lnTo>
                    <a:pt x="10130714" y="8700"/>
                  </a:lnTo>
                  <a:lnTo>
                    <a:pt x="10167808" y="33477"/>
                  </a:lnTo>
                  <a:lnTo>
                    <a:pt x="10192558" y="70559"/>
                  </a:lnTo>
                  <a:lnTo>
                    <a:pt x="10201275" y="114297"/>
                  </a:lnTo>
                  <a:lnTo>
                    <a:pt x="10201275" y="4562476"/>
                  </a:lnTo>
                  <a:lnTo>
                    <a:pt x="10192558" y="4606213"/>
                  </a:lnTo>
                  <a:lnTo>
                    <a:pt x="10167808" y="4643307"/>
                  </a:lnTo>
                  <a:lnTo>
                    <a:pt x="10130714" y="4668088"/>
                  </a:lnTo>
                  <a:lnTo>
                    <a:pt x="10086975" y="4676775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5" y="1476374"/>
              <a:ext cx="10201275" cy="4676775"/>
            </a:xfrm>
            <a:custGeom>
              <a:avLst/>
              <a:gdLst/>
              <a:ahLst/>
              <a:cxnLst/>
              <a:rect l="l" t="t" r="r" b="b"/>
              <a:pathLst>
                <a:path w="10201275" h="4676775">
                  <a:moveTo>
                    <a:pt x="10086975" y="4676775"/>
                  </a:moveTo>
                  <a:lnTo>
                    <a:pt x="114300" y="4676775"/>
                  </a:lnTo>
                  <a:lnTo>
                    <a:pt x="103040" y="4676232"/>
                  </a:lnTo>
                  <a:lnTo>
                    <a:pt x="60364" y="4663264"/>
                  </a:lnTo>
                  <a:lnTo>
                    <a:pt x="25900" y="4634953"/>
                  </a:lnTo>
                  <a:lnTo>
                    <a:pt x="4894" y="4595607"/>
                  </a:lnTo>
                  <a:lnTo>
                    <a:pt x="0" y="4562475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086975" y="0"/>
                  </a:lnTo>
                  <a:lnTo>
                    <a:pt x="10130714" y="8700"/>
                  </a:lnTo>
                  <a:lnTo>
                    <a:pt x="10132460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70"/>
                  </a:lnTo>
                  <a:lnTo>
                    <a:pt x="12880" y="87112"/>
                  </a:lnTo>
                  <a:lnTo>
                    <a:pt x="9524" y="107420"/>
                  </a:lnTo>
                  <a:lnTo>
                    <a:pt x="9524" y="4569352"/>
                  </a:lnTo>
                  <a:lnTo>
                    <a:pt x="20132" y="4608928"/>
                  </a:lnTo>
                  <a:lnTo>
                    <a:pt x="45077" y="4641428"/>
                  </a:lnTo>
                  <a:lnTo>
                    <a:pt x="80560" y="4661906"/>
                  </a:lnTo>
                  <a:lnTo>
                    <a:pt x="107420" y="4667250"/>
                  </a:lnTo>
                  <a:lnTo>
                    <a:pt x="10132484" y="4667250"/>
                  </a:lnTo>
                  <a:lnTo>
                    <a:pt x="10130714" y="4668088"/>
                  </a:lnTo>
                  <a:lnTo>
                    <a:pt x="10120108" y="4671888"/>
                  </a:lnTo>
                  <a:lnTo>
                    <a:pt x="10109279" y="4674603"/>
                  </a:lnTo>
                  <a:lnTo>
                    <a:pt x="10098232" y="4676232"/>
                  </a:lnTo>
                  <a:lnTo>
                    <a:pt x="10086975" y="4676775"/>
                  </a:lnTo>
                  <a:close/>
                </a:path>
                <a:path w="10201275" h="4676775">
                  <a:moveTo>
                    <a:pt x="10132484" y="4667250"/>
                  </a:moveTo>
                  <a:lnTo>
                    <a:pt x="10093852" y="4667250"/>
                  </a:lnTo>
                  <a:lnTo>
                    <a:pt x="10100672" y="4666574"/>
                  </a:lnTo>
                  <a:lnTo>
                    <a:pt x="10114159" y="4663897"/>
                  </a:lnTo>
                  <a:lnTo>
                    <a:pt x="10150907" y="4645771"/>
                  </a:lnTo>
                  <a:lnTo>
                    <a:pt x="10177910" y="4614967"/>
                  </a:lnTo>
                  <a:lnTo>
                    <a:pt x="10191074" y="4576172"/>
                  </a:lnTo>
                  <a:lnTo>
                    <a:pt x="10191750" y="4569352"/>
                  </a:lnTo>
                  <a:lnTo>
                    <a:pt x="10191750" y="107420"/>
                  </a:lnTo>
                  <a:lnTo>
                    <a:pt x="10181139" y="67848"/>
                  </a:lnTo>
                  <a:lnTo>
                    <a:pt x="10156193" y="35348"/>
                  </a:lnTo>
                  <a:lnTo>
                    <a:pt x="10120712" y="14867"/>
                  </a:lnTo>
                  <a:lnTo>
                    <a:pt x="10093852" y="9525"/>
                  </a:lnTo>
                  <a:lnTo>
                    <a:pt x="10132460" y="9525"/>
                  </a:lnTo>
                  <a:lnTo>
                    <a:pt x="10167808" y="33477"/>
                  </a:lnTo>
                  <a:lnTo>
                    <a:pt x="10192558" y="70559"/>
                  </a:lnTo>
                  <a:lnTo>
                    <a:pt x="10201275" y="114300"/>
                  </a:lnTo>
                  <a:lnTo>
                    <a:pt x="10201275" y="4562475"/>
                  </a:lnTo>
                  <a:lnTo>
                    <a:pt x="10192558" y="4606213"/>
                  </a:lnTo>
                  <a:lnTo>
                    <a:pt x="10167808" y="4643308"/>
                  </a:lnTo>
                  <a:lnTo>
                    <a:pt x="10140903" y="4663264"/>
                  </a:lnTo>
                  <a:lnTo>
                    <a:pt x="10132484" y="4667250"/>
                  </a:ln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15468" y="-1791959"/>
            <a:ext cx="7102262" cy="2030764"/>
          </a:xfrm>
          <a:prstGeom prst="rect">
            <a:avLst/>
          </a:prstGeom>
        </p:spPr>
        <p:txBody>
          <a:bodyPr vert="horz" wrap="square" lIns="0" tIns="23510" rIns="0" bIns="0" rtlCol="0">
            <a:spAutoFit/>
          </a:bodyPr>
          <a:lstStyle/>
          <a:p>
            <a:pPr marL="21373">
              <a:spcBef>
                <a:spcPts val="185"/>
              </a:spcBef>
            </a:pPr>
            <a:r>
              <a:rPr sz="5974" b="1" spc="8" dirty="0">
                <a:latin typeface="Trebuchet MS"/>
                <a:cs typeface="Trebuchet MS"/>
              </a:rPr>
              <a:t>E</a:t>
            </a:r>
            <a:r>
              <a:rPr sz="5974" b="1" spc="-522" dirty="0">
                <a:latin typeface="Trebuchet MS"/>
                <a:cs typeface="Trebuchet MS"/>
              </a:rPr>
              <a:t>x</a:t>
            </a:r>
            <a:r>
              <a:rPr sz="5974" b="1" spc="-404" dirty="0">
                <a:latin typeface="Trebuchet MS"/>
                <a:cs typeface="Trebuchet MS"/>
              </a:rPr>
              <a:t>a</a:t>
            </a:r>
            <a:r>
              <a:rPr sz="5974" b="1" spc="-471" dirty="0">
                <a:latin typeface="Trebuchet MS"/>
                <a:cs typeface="Trebuchet MS"/>
              </a:rPr>
              <a:t>m</a:t>
            </a:r>
            <a:r>
              <a:rPr sz="5974" b="1" spc="-202" dirty="0">
                <a:latin typeface="Trebuchet MS"/>
                <a:cs typeface="Trebuchet MS"/>
              </a:rPr>
              <a:t>p</a:t>
            </a:r>
            <a:r>
              <a:rPr sz="5974" b="1" spc="-252" dirty="0">
                <a:latin typeface="Trebuchet MS"/>
                <a:cs typeface="Trebuchet MS"/>
              </a:rPr>
              <a:t>l</a:t>
            </a:r>
            <a:r>
              <a:rPr sz="5974" b="1" spc="-530" dirty="0">
                <a:latin typeface="Trebuchet MS"/>
                <a:cs typeface="Trebuchet MS"/>
              </a:rPr>
              <a:t>e</a:t>
            </a:r>
            <a:r>
              <a:rPr sz="5974" b="1" spc="135" dirty="0">
                <a:latin typeface="Trebuchet MS"/>
                <a:cs typeface="Trebuchet MS"/>
              </a:rPr>
              <a:t>s</a:t>
            </a:r>
            <a:r>
              <a:rPr sz="5974" b="1" spc="-597" dirty="0">
                <a:latin typeface="Trebuchet MS"/>
                <a:cs typeface="Trebuchet MS"/>
              </a:rPr>
              <a:t> </a:t>
            </a:r>
            <a:r>
              <a:rPr sz="5974" b="1" spc="-236" dirty="0">
                <a:latin typeface="Trebuchet MS"/>
                <a:cs typeface="Trebuchet MS"/>
              </a:rPr>
              <a:t>o</a:t>
            </a:r>
            <a:r>
              <a:rPr sz="5974" b="1" spc="-84" dirty="0">
                <a:latin typeface="Trebuchet MS"/>
                <a:cs typeface="Trebuchet MS"/>
              </a:rPr>
              <a:t>f</a:t>
            </a:r>
            <a:r>
              <a:rPr sz="5974" b="1" spc="-640" dirty="0">
                <a:latin typeface="Trebuchet MS"/>
                <a:cs typeface="Trebuchet MS"/>
              </a:rPr>
              <a:t> </a:t>
            </a:r>
            <a:r>
              <a:rPr sz="5974" b="1" spc="109" dirty="0">
                <a:latin typeface="Trebuchet MS"/>
                <a:cs typeface="Trebuchet MS"/>
              </a:rPr>
              <a:t>LL</a:t>
            </a:r>
            <a:r>
              <a:rPr sz="5974" b="1" spc="1094" dirty="0">
                <a:latin typeface="Trebuchet MS"/>
                <a:cs typeface="Trebuchet MS"/>
              </a:rPr>
              <a:t>M</a:t>
            </a:r>
            <a:r>
              <a:rPr sz="5974" b="1" spc="135" dirty="0">
                <a:latin typeface="Trebuchet MS"/>
                <a:cs typeface="Trebuchet MS"/>
              </a:rPr>
              <a:t>s</a:t>
            </a:r>
            <a:r>
              <a:rPr sz="5974" b="1" spc="-597" dirty="0">
                <a:latin typeface="Trebuchet MS"/>
                <a:cs typeface="Trebuchet MS"/>
              </a:rPr>
              <a:t> </a:t>
            </a:r>
            <a:r>
              <a:rPr sz="7068" spc="7977" dirty="0">
                <a:latin typeface="Trebuchet MS"/>
                <a:cs typeface="Trebuchet MS"/>
              </a:rPr>
              <a:t>👇</a:t>
            </a:r>
            <a:endParaRPr sz="706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40348" y="219296"/>
            <a:ext cx="7822533" cy="3991416"/>
            <a:chOff x="1390650" y="3057539"/>
            <a:chExt cx="4648200" cy="23717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50" y="3057539"/>
              <a:ext cx="4105259" cy="23717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81700" y="3200412"/>
              <a:ext cx="57150" cy="1552575"/>
            </a:xfrm>
            <a:custGeom>
              <a:avLst/>
              <a:gdLst/>
              <a:ahLst/>
              <a:cxnLst/>
              <a:rect l="l" t="t" r="r" b="b"/>
              <a:pathLst>
                <a:path w="57150" h="1552575">
                  <a:moveTo>
                    <a:pt x="57150" y="1520202"/>
                  </a:moveTo>
                  <a:lnTo>
                    <a:pt x="32359" y="1495425"/>
                  </a:lnTo>
                  <a:lnTo>
                    <a:pt x="24777" y="1495425"/>
                  </a:lnTo>
                  <a:lnTo>
                    <a:pt x="0" y="1520202"/>
                  </a:lnTo>
                  <a:lnTo>
                    <a:pt x="0" y="1527784"/>
                  </a:lnTo>
                  <a:lnTo>
                    <a:pt x="24777" y="1552575"/>
                  </a:lnTo>
                  <a:lnTo>
                    <a:pt x="32359" y="1552575"/>
                  </a:lnTo>
                  <a:lnTo>
                    <a:pt x="57150" y="1527784"/>
                  </a:lnTo>
                  <a:lnTo>
                    <a:pt x="57150" y="1524000"/>
                  </a:lnTo>
                  <a:lnTo>
                    <a:pt x="57150" y="1520202"/>
                  </a:lnTo>
                  <a:close/>
                </a:path>
                <a:path w="57150" h="1552575">
                  <a:moveTo>
                    <a:pt x="57150" y="777252"/>
                  </a:moveTo>
                  <a:lnTo>
                    <a:pt x="32359" y="752475"/>
                  </a:lnTo>
                  <a:lnTo>
                    <a:pt x="24777" y="752475"/>
                  </a:lnTo>
                  <a:lnTo>
                    <a:pt x="0" y="777252"/>
                  </a:lnTo>
                  <a:lnTo>
                    <a:pt x="0" y="784834"/>
                  </a:lnTo>
                  <a:lnTo>
                    <a:pt x="24777" y="809625"/>
                  </a:lnTo>
                  <a:lnTo>
                    <a:pt x="32359" y="809625"/>
                  </a:lnTo>
                  <a:lnTo>
                    <a:pt x="57150" y="784834"/>
                  </a:lnTo>
                  <a:lnTo>
                    <a:pt x="57150" y="781050"/>
                  </a:lnTo>
                  <a:lnTo>
                    <a:pt x="57150" y="777252"/>
                  </a:lnTo>
                  <a:close/>
                </a:path>
                <a:path w="57150" h="1552575">
                  <a:moveTo>
                    <a:pt x="57150" y="24777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262525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476627" y="82869"/>
            <a:ext cx="6321077" cy="3613152"/>
          </a:xfrm>
          <a:prstGeom prst="rect">
            <a:avLst/>
          </a:prstGeom>
        </p:spPr>
        <p:txBody>
          <a:bodyPr vert="horz" wrap="square" lIns="0" tIns="20304" rIns="0" bIns="0" rtlCol="0">
            <a:spAutoFit/>
          </a:bodyPr>
          <a:lstStyle/>
          <a:p>
            <a:pPr marL="21373" marR="8549">
              <a:lnSpc>
                <a:spcPct val="156200"/>
              </a:lnSpc>
              <a:spcBef>
                <a:spcPts val="160"/>
              </a:spcBef>
            </a:pPr>
            <a:r>
              <a:rPr sz="2356" b="1" spc="-210" dirty="0">
                <a:solidFill>
                  <a:srgbClr val="262525"/>
                </a:solidFill>
                <a:latin typeface="Tahoma"/>
                <a:cs typeface="Tahoma"/>
              </a:rPr>
              <a:t>GPT-3:</a:t>
            </a:r>
            <a:r>
              <a:rPr sz="2356" b="1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GPT-3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59" dirty="0">
                <a:solidFill>
                  <a:srgbClr val="262525"/>
                </a:solidFill>
                <a:latin typeface="Tahoma"/>
                <a:cs typeface="Tahoma"/>
              </a:rPr>
              <a:t>large</a:t>
            </a:r>
            <a:r>
              <a:rPr sz="2356" spc="-26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76" dirty="0">
                <a:solidFill>
                  <a:srgbClr val="262525"/>
                </a:solidFill>
                <a:latin typeface="Tahoma"/>
                <a:cs typeface="Tahoma"/>
              </a:rPr>
              <a:t>language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model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dirty="0">
                <a:solidFill>
                  <a:srgbClr val="262525"/>
                </a:solidFill>
                <a:latin typeface="Tahoma"/>
                <a:cs typeface="Tahoma"/>
              </a:rPr>
              <a:t>developed </a:t>
            </a:r>
            <a:r>
              <a:rPr sz="2356" spc="-70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84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  <a:p>
            <a:pPr marL="21373" marR="1240693">
              <a:lnSpc>
                <a:spcPct val="151800"/>
              </a:lnSpc>
              <a:spcBef>
                <a:spcPts val="1254"/>
              </a:spcBef>
            </a:pPr>
            <a:r>
              <a:rPr sz="2356" b="1" spc="-269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b="1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b="1" spc="-395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b="1" spc="-320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b="1" spc="-286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b="1" spc="-135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2356" b="1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143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93" dirty="0">
                <a:solidFill>
                  <a:srgbClr val="262525"/>
                </a:solidFill>
                <a:latin typeface="Tahoma"/>
                <a:cs typeface="Tahoma"/>
              </a:rPr>
              <a:t>l 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oo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311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  <a:p>
            <a:pPr marL="21373" marR="648665">
              <a:lnSpc>
                <a:spcPct val="156200"/>
              </a:lnSpc>
              <a:spcBef>
                <a:spcPts val="1144"/>
              </a:spcBef>
            </a:pPr>
            <a:r>
              <a:rPr sz="2356" b="1" spc="-101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b="1" spc="-177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b="1" spc="-320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b="1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b="1" spc="-135" dirty="0">
                <a:solidFill>
                  <a:srgbClr val="262525"/>
                </a:solidFill>
                <a:latin typeface="Tahoma"/>
                <a:cs typeface="Tahoma"/>
              </a:rPr>
              <a:t>ssi</a:t>
            </a:r>
            <a:r>
              <a:rPr sz="2356" b="1" spc="-286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b="1" spc="-185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b="1" spc="-227" dirty="0">
                <a:solidFill>
                  <a:srgbClr val="262525"/>
                </a:solidFill>
                <a:latin typeface="Tahoma"/>
                <a:cs typeface="Tahoma"/>
              </a:rPr>
              <a:t>1</a:t>
            </a:r>
            <a:r>
              <a:rPr sz="2356" b="1" spc="-2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01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b="1" spc="-177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b="1" spc="-412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b="1" spc="-160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b="1" spc="-118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b="1" spc="-135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2356" b="1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01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ssi</a:t>
            </a:r>
            <a:r>
              <a:rPr sz="2356" spc="-8" dirty="0">
                <a:solidFill>
                  <a:srgbClr val="262525"/>
                </a:solidFill>
                <a:latin typeface="Tahoma"/>
                <a:cs typeface="Tahoma"/>
              </a:rPr>
              <a:t>c</a:t>
            </a:r>
            <a:r>
              <a:rPr sz="2356" spc="-151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1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101" dirty="0">
                <a:solidFill>
                  <a:srgbClr val="262525"/>
                </a:solidFill>
                <a:latin typeface="Tahoma"/>
                <a:cs typeface="Tahoma"/>
              </a:rPr>
              <a:t>J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bo</a:t>
            </a:r>
            <a:r>
              <a:rPr sz="2356" spc="-25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-42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2356" spc="-337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412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2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  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2356" spc="-16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7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76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42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spc="5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286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25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2356" spc="-50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2356" spc="-3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43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34" dirty="0">
                <a:solidFill>
                  <a:srgbClr val="262525"/>
                </a:solidFill>
                <a:latin typeface="Tahoma"/>
                <a:cs typeface="Tahoma"/>
              </a:rPr>
              <a:t>ee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p</a:t>
            </a:r>
            <a:r>
              <a:rPr sz="2356" spc="-109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spc="-93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spc="17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spc="3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spc="-118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2356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842544" y="5564469"/>
            <a:ext cx="4573831" cy="2944136"/>
            <a:chOff x="8819536" y="6233675"/>
            <a:chExt cx="2717800" cy="174942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7326883"/>
              <a:ext cx="1754504" cy="419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9536" y="6233675"/>
              <a:ext cx="2717679" cy="1748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6446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6446556"/>
          </a:xfrm>
          <a:custGeom>
            <a:avLst/>
            <a:gdLst/>
            <a:ahLst/>
            <a:cxnLst/>
            <a:rect l="l" t="t" r="r" b="b"/>
            <a:pathLst>
              <a:path w="11430000" h="9772650">
                <a:moveTo>
                  <a:pt x="0" y="0"/>
                </a:moveTo>
                <a:lnTo>
                  <a:pt x="11430000" y="0"/>
                </a:lnTo>
                <a:lnTo>
                  <a:pt x="1143000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6439075"/>
          </a:xfrm>
          <a:custGeom>
            <a:avLst/>
            <a:gdLst/>
            <a:ahLst/>
            <a:cxnLst/>
            <a:rect l="l" t="t" r="r" b="b"/>
            <a:pathLst>
              <a:path h="9768205">
                <a:moveTo>
                  <a:pt x="0" y="9767887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463" y="-4159156"/>
            <a:ext cx="7912300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25" dirty="0"/>
              <a:t>G</a:t>
            </a:r>
            <a:r>
              <a:rPr spc="-530" dirty="0"/>
              <a:t>e</a:t>
            </a:r>
            <a:r>
              <a:rPr spc="-370" dirty="0"/>
              <a:t>n</a:t>
            </a:r>
            <a:r>
              <a:rPr dirty="0"/>
              <a:t>A</a:t>
            </a:r>
            <a:r>
              <a:rPr spc="337" dirty="0"/>
              <a:t>I</a:t>
            </a:r>
            <a:r>
              <a:rPr spc="-640" dirty="0"/>
              <a:t> </a:t>
            </a:r>
            <a:r>
              <a:rPr spc="343" dirty="0"/>
              <a:t>-</a:t>
            </a:r>
            <a:r>
              <a:rPr spc="-673" dirty="0"/>
              <a:t> </a:t>
            </a:r>
            <a:r>
              <a:rPr spc="454" dirty="0"/>
              <a:t>D</a:t>
            </a:r>
            <a:r>
              <a:rPr spc="-278" dirty="0"/>
              <a:t>i</a:t>
            </a:r>
            <a:r>
              <a:rPr spc="-185" dirty="0"/>
              <a:t>ff</a:t>
            </a:r>
            <a:r>
              <a:rPr spc="-379" dirty="0"/>
              <a:t>u</a:t>
            </a:r>
            <a:r>
              <a:rPr spc="67" dirty="0"/>
              <a:t>s</a:t>
            </a:r>
            <a:r>
              <a:rPr spc="-278" dirty="0"/>
              <a:t>i</a:t>
            </a:r>
            <a:r>
              <a:rPr spc="-236" dirty="0"/>
              <a:t>o</a:t>
            </a:r>
            <a:r>
              <a:rPr spc="-227" dirty="0"/>
              <a:t>n</a:t>
            </a:r>
            <a:r>
              <a:rPr spc="-673" dirty="0"/>
              <a:t> </a:t>
            </a:r>
            <a:r>
              <a:rPr spc="1094" dirty="0"/>
              <a:t>M</a:t>
            </a:r>
            <a:r>
              <a:rPr spc="-236" dirty="0"/>
              <a:t>o</a:t>
            </a:r>
            <a:r>
              <a:rPr spc="-320" dirty="0"/>
              <a:t>d</a:t>
            </a:r>
            <a:r>
              <a:rPr spc="-530" dirty="0"/>
              <a:t>e</a:t>
            </a:r>
            <a:r>
              <a:rPr spc="-135" dirty="0"/>
              <a:t>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041937" y="-2457703"/>
            <a:ext cx="17167896" cy="13144421"/>
            <a:chOff x="619125" y="1466849"/>
            <a:chExt cx="10201275" cy="7810500"/>
          </a:xfrm>
        </p:grpSpPr>
        <p:sp>
          <p:nvSpPr>
            <p:cNvPr id="7" name="object 7"/>
            <p:cNvSpPr/>
            <p:nvPr/>
          </p:nvSpPr>
          <p:spPr>
            <a:xfrm>
              <a:off x="619125" y="1466849"/>
              <a:ext cx="10201275" cy="7810500"/>
            </a:xfrm>
            <a:custGeom>
              <a:avLst/>
              <a:gdLst/>
              <a:ahLst/>
              <a:cxnLst/>
              <a:rect l="l" t="t" r="r" b="b"/>
              <a:pathLst>
                <a:path w="10201275" h="7810500">
                  <a:moveTo>
                    <a:pt x="10086975" y="7810500"/>
                  </a:moveTo>
                  <a:lnTo>
                    <a:pt x="114299" y="7810500"/>
                  </a:lnTo>
                  <a:lnTo>
                    <a:pt x="103040" y="7809957"/>
                  </a:lnTo>
                  <a:lnTo>
                    <a:pt x="60364" y="7796989"/>
                  </a:lnTo>
                  <a:lnTo>
                    <a:pt x="25900" y="7768678"/>
                  </a:lnTo>
                  <a:lnTo>
                    <a:pt x="4893" y="7729332"/>
                  </a:lnTo>
                  <a:lnTo>
                    <a:pt x="0" y="7696202"/>
                  </a:lnTo>
                  <a:lnTo>
                    <a:pt x="0" y="114297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5" y="0"/>
                  </a:lnTo>
                  <a:lnTo>
                    <a:pt x="10086979" y="0"/>
                  </a:lnTo>
                  <a:lnTo>
                    <a:pt x="10130714" y="8700"/>
                  </a:lnTo>
                  <a:lnTo>
                    <a:pt x="10167808" y="33477"/>
                  </a:lnTo>
                  <a:lnTo>
                    <a:pt x="10192558" y="70559"/>
                  </a:lnTo>
                  <a:lnTo>
                    <a:pt x="10201275" y="114297"/>
                  </a:lnTo>
                  <a:lnTo>
                    <a:pt x="10201275" y="7696202"/>
                  </a:lnTo>
                  <a:lnTo>
                    <a:pt x="10192558" y="7739938"/>
                  </a:lnTo>
                  <a:lnTo>
                    <a:pt x="10167808" y="7777033"/>
                  </a:lnTo>
                  <a:lnTo>
                    <a:pt x="10130714" y="7801813"/>
                  </a:lnTo>
                  <a:lnTo>
                    <a:pt x="10086975" y="781050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5" y="1466849"/>
              <a:ext cx="10201275" cy="7810500"/>
            </a:xfrm>
            <a:custGeom>
              <a:avLst/>
              <a:gdLst/>
              <a:ahLst/>
              <a:cxnLst/>
              <a:rect l="l" t="t" r="r" b="b"/>
              <a:pathLst>
                <a:path w="10201275" h="7810500">
                  <a:moveTo>
                    <a:pt x="10086975" y="7810500"/>
                  </a:moveTo>
                  <a:lnTo>
                    <a:pt x="114300" y="7810500"/>
                  </a:lnTo>
                  <a:lnTo>
                    <a:pt x="103040" y="7809957"/>
                  </a:lnTo>
                  <a:lnTo>
                    <a:pt x="60364" y="7796990"/>
                  </a:lnTo>
                  <a:lnTo>
                    <a:pt x="25900" y="7768678"/>
                  </a:lnTo>
                  <a:lnTo>
                    <a:pt x="4894" y="7729333"/>
                  </a:lnTo>
                  <a:lnTo>
                    <a:pt x="0" y="7696200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086975" y="0"/>
                  </a:lnTo>
                  <a:lnTo>
                    <a:pt x="10130714" y="8700"/>
                  </a:lnTo>
                  <a:lnTo>
                    <a:pt x="10132460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70"/>
                  </a:lnTo>
                  <a:lnTo>
                    <a:pt x="12880" y="87112"/>
                  </a:lnTo>
                  <a:lnTo>
                    <a:pt x="9524" y="107420"/>
                  </a:lnTo>
                  <a:lnTo>
                    <a:pt x="9524" y="7703077"/>
                  </a:lnTo>
                  <a:lnTo>
                    <a:pt x="20132" y="7742653"/>
                  </a:lnTo>
                  <a:lnTo>
                    <a:pt x="45077" y="7775153"/>
                  </a:lnTo>
                  <a:lnTo>
                    <a:pt x="80560" y="7795631"/>
                  </a:lnTo>
                  <a:lnTo>
                    <a:pt x="107420" y="7800975"/>
                  </a:lnTo>
                  <a:lnTo>
                    <a:pt x="10132484" y="7800975"/>
                  </a:lnTo>
                  <a:lnTo>
                    <a:pt x="10130714" y="7801813"/>
                  </a:lnTo>
                  <a:lnTo>
                    <a:pt x="10120108" y="7805613"/>
                  </a:lnTo>
                  <a:lnTo>
                    <a:pt x="10109279" y="7808328"/>
                  </a:lnTo>
                  <a:lnTo>
                    <a:pt x="10098232" y="7809957"/>
                  </a:lnTo>
                  <a:lnTo>
                    <a:pt x="10086975" y="7810500"/>
                  </a:lnTo>
                  <a:close/>
                </a:path>
                <a:path w="10201275" h="7810500">
                  <a:moveTo>
                    <a:pt x="10132484" y="7800975"/>
                  </a:moveTo>
                  <a:lnTo>
                    <a:pt x="10093852" y="7800975"/>
                  </a:lnTo>
                  <a:lnTo>
                    <a:pt x="10100672" y="7800299"/>
                  </a:lnTo>
                  <a:lnTo>
                    <a:pt x="10114159" y="7797622"/>
                  </a:lnTo>
                  <a:lnTo>
                    <a:pt x="10150907" y="7779496"/>
                  </a:lnTo>
                  <a:lnTo>
                    <a:pt x="10177910" y="7748692"/>
                  </a:lnTo>
                  <a:lnTo>
                    <a:pt x="10191074" y="7709887"/>
                  </a:lnTo>
                  <a:lnTo>
                    <a:pt x="10191750" y="7703077"/>
                  </a:lnTo>
                  <a:lnTo>
                    <a:pt x="10191750" y="107420"/>
                  </a:lnTo>
                  <a:lnTo>
                    <a:pt x="10181139" y="67848"/>
                  </a:lnTo>
                  <a:lnTo>
                    <a:pt x="10156193" y="35348"/>
                  </a:lnTo>
                  <a:lnTo>
                    <a:pt x="10120712" y="14867"/>
                  </a:lnTo>
                  <a:lnTo>
                    <a:pt x="10093852" y="9525"/>
                  </a:lnTo>
                  <a:lnTo>
                    <a:pt x="10132460" y="9525"/>
                  </a:lnTo>
                  <a:lnTo>
                    <a:pt x="10167808" y="33477"/>
                  </a:lnTo>
                  <a:lnTo>
                    <a:pt x="10192558" y="70559"/>
                  </a:lnTo>
                  <a:lnTo>
                    <a:pt x="10201275" y="114300"/>
                  </a:lnTo>
                  <a:lnTo>
                    <a:pt x="10201275" y="7696200"/>
                  </a:lnTo>
                  <a:lnTo>
                    <a:pt x="10192558" y="7739939"/>
                  </a:lnTo>
                  <a:lnTo>
                    <a:pt x="10167808" y="7777033"/>
                  </a:lnTo>
                  <a:lnTo>
                    <a:pt x="10140903" y="7796990"/>
                  </a:lnTo>
                  <a:lnTo>
                    <a:pt x="10132484" y="7800975"/>
                  </a:ln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50" y="3038474"/>
              <a:ext cx="4105259" cy="22288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28750" y="5638799"/>
              <a:ext cx="57150" cy="2219325"/>
            </a:xfrm>
            <a:custGeom>
              <a:avLst/>
              <a:gdLst/>
              <a:ahLst/>
              <a:cxnLst/>
              <a:rect l="l" t="t" r="r" b="b"/>
              <a:pathLst>
                <a:path w="57150" h="2219325">
                  <a:moveTo>
                    <a:pt x="57150" y="2186965"/>
                  </a:moveTo>
                  <a:lnTo>
                    <a:pt x="32359" y="2162175"/>
                  </a:lnTo>
                  <a:lnTo>
                    <a:pt x="24777" y="2162175"/>
                  </a:lnTo>
                  <a:lnTo>
                    <a:pt x="0" y="2186965"/>
                  </a:lnTo>
                  <a:lnTo>
                    <a:pt x="0" y="2194547"/>
                  </a:lnTo>
                  <a:lnTo>
                    <a:pt x="24777" y="2219325"/>
                  </a:lnTo>
                  <a:lnTo>
                    <a:pt x="32359" y="2219325"/>
                  </a:lnTo>
                  <a:lnTo>
                    <a:pt x="57150" y="2194547"/>
                  </a:lnTo>
                  <a:lnTo>
                    <a:pt x="57150" y="2190750"/>
                  </a:lnTo>
                  <a:lnTo>
                    <a:pt x="57150" y="2186965"/>
                  </a:lnTo>
                  <a:close/>
                </a:path>
                <a:path w="57150" h="2219325">
                  <a:moveTo>
                    <a:pt x="57150" y="1758340"/>
                  </a:moveTo>
                  <a:lnTo>
                    <a:pt x="32359" y="1733550"/>
                  </a:lnTo>
                  <a:lnTo>
                    <a:pt x="24777" y="1733550"/>
                  </a:lnTo>
                  <a:lnTo>
                    <a:pt x="0" y="1758340"/>
                  </a:lnTo>
                  <a:lnTo>
                    <a:pt x="0" y="1765922"/>
                  </a:lnTo>
                  <a:lnTo>
                    <a:pt x="24777" y="1790700"/>
                  </a:lnTo>
                  <a:lnTo>
                    <a:pt x="32359" y="1790700"/>
                  </a:lnTo>
                  <a:lnTo>
                    <a:pt x="57150" y="1765922"/>
                  </a:lnTo>
                  <a:lnTo>
                    <a:pt x="57150" y="1762125"/>
                  </a:lnTo>
                  <a:lnTo>
                    <a:pt x="57150" y="1758340"/>
                  </a:lnTo>
                  <a:close/>
                </a:path>
                <a:path w="57150" h="2219325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262525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05630" y="4186493"/>
            <a:ext cx="6427942" cy="4221577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 marR="8549">
              <a:lnSpc>
                <a:spcPct val="154000"/>
              </a:lnSpc>
              <a:spcBef>
                <a:spcPts val="219"/>
              </a:spcBef>
            </a:pP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dirty="0">
                <a:solidFill>
                  <a:srgbClr val="262525"/>
                </a:solidFill>
                <a:latin typeface="Verdana"/>
                <a:cs typeface="Verdana"/>
              </a:rPr>
              <a:t>ff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f 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real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images.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 model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learns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identify the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34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s 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w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r 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34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2356">
              <a:latin typeface="Verdana"/>
              <a:cs typeface="Verdana"/>
            </a:endParaRPr>
          </a:p>
          <a:p>
            <a:pPr marL="21373" marR="3615214">
              <a:lnSpc>
                <a:spcPts val="5687"/>
              </a:lnSpc>
              <a:spcBef>
                <a:spcPts val="192"/>
              </a:spcBef>
            </a:pPr>
            <a:r>
              <a:rPr sz="2440" b="1" i="1" spc="-581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440" b="1" i="1" spc="-427" dirty="0">
                <a:solidFill>
                  <a:srgbClr val="262525"/>
                </a:solidFill>
                <a:latin typeface="Verdana"/>
                <a:cs typeface="Verdana"/>
              </a:rPr>
              <a:t>x</a:t>
            </a:r>
            <a:r>
              <a:rPr sz="2440" b="1" i="1" spc="-421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440" b="1" i="1" spc="-623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440" b="1" i="1" spc="-379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440" b="1" i="1" spc="-261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440" b="1" i="1" spc="-421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20" dirty="0">
                <a:solidFill>
                  <a:srgbClr val="262525"/>
                </a:solidFill>
                <a:latin typeface="Verdana"/>
                <a:cs typeface="Verdana"/>
              </a:rPr>
              <a:t>-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777" spc="3240" dirty="0">
                <a:latin typeface="Trebuchet MS"/>
                <a:cs typeface="Trebuchet MS"/>
              </a:rPr>
              <a:t>🦊</a:t>
            </a:r>
            <a:r>
              <a:rPr sz="2777" spc="-412" dirty="0">
                <a:latin typeface="Trebuchet MS"/>
                <a:cs typeface="Trebuchet MS"/>
              </a:rPr>
              <a:t> </a:t>
            </a:r>
            <a:r>
              <a:rPr sz="2356" b="1" spc="-320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2356" b="1" spc="-286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b="1" spc="-269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b="1" spc="-395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2356" b="1" spc="-185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b="1" spc="-135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b="1" spc="-34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51" dirty="0">
                <a:solidFill>
                  <a:srgbClr val="262525"/>
                </a:solidFill>
                <a:latin typeface="Tahoma"/>
                <a:cs typeface="Tahoma"/>
              </a:rPr>
              <a:t>2  </a:t>
            </a:r>
            <a:r>
              <a:rPr sz="2356" b="1" spc="-572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2356" b="1" spc="-412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2356" b="1" spc="-202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b="1" spc="-151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b="1" spc="-67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2356" b="1" spc="-135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b="1" spc="-278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777" spc="3240" dirty="0">
                <a:latin typeface="Trebuchet MS"/>
                <a:cs typeface="Trebuchet MS"/>
              </a:rPr>
              <a:t>🦝</a:t>
            </a:r>
            <a:endParaRPr sz="277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04468" y="187212"/>
            <a:ext cx="17016147" cy="11526480"/>
            <a:chOff x="1428750" y="3038474"/>
            <a:chExt cx="10111105" cy="6849109"/>
          </a:xfrm>
        </p:grpSpPr>
        <p:sp>
          <p:nvSpPr>
            <p:cNvPr id="13" name="object 13"/>
            <p:cNvSpPr/>
            <p:nvPr/>
          </p:nvSpPr>
          <p:spPr>
            <a:xfrm>
              <a:off x="1428750" y="822959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50"/>
                  </a:moveTo>
                  <a:lnTo>
                    <a:pt x="24785" y="57150"/>
                  </a:lnTo>
                  <a:lnTo>
                    <a:pt x="21140" y="56426"/>
                  </a:lnTo>
                  <a:lnTo>
                    <a:pt x="0" y="32365"/>
                  </a:lnTo>
                  <a:lnTo>
                    <a:pt x="0" y="24784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4784"/>
                  </a:lnTo>
                  <a:lnTo>
                    <a:pt x="57150" y="28575"/>
                  </a:lnTo>
                  <a:lnTo>
                    <a:pt x="57150" y="32365"/>
                  </a:lnTo>
                  <a:lnTo>
                    <a:pt x="36009" y="56426"/>
                  </a:lnTo>
                  <a:lnTo>
                    <a:pt x="32364" y="57150"/>
                  </a:lnTo>
                  <a:close/>
                </a:path>
              </a:pathLst>
            </a:custGeom>
            <a:solidFill>
              <a:srgbClr val="262525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0" y="3038474"/>
              <a:ext cx="4105259" cy="22288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494" y="9231883"/>
              <a:ext cx="1754504" cy="4191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2846" y="8107582"/>
              <a:ext cx="2756691" cy="17799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805629" y="8686479"/>
            <a:ext cx="1504662" cy="817953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>
              <a:spcBef>
                <a:spcPts val="219"/>
              </a:spcBef>
            </a:pPr>
            <a:r>
              <a:rPr sz="2356" b="1" spc="-261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2356" b="1" spc="-227" dirty="0">
                <a:solidFill>
                  <a:srgbClr val="262525"/>
                </a:solidFill>
                <a:latin typeface="Tahoma"/>
                <a:cs typeface="Tahoma"/>
              </a:rPr>
              <a:t>Q</a:t>
            </a:r>
            <a:r>
              <a:rPr sz="2356" b="1" spc="-185" dirty="0">
                <a:solidFill>
                  <a:srgbClr val="262525"/>
                </a:solidFill>
                <a:latin typeface="Tahoma"/>
                <a:cs typeface="Tahoma"/>
              </a:rPr>
              <a:t>-</a:t>
            </a:r>
            <a:r>
              <a:rPr sz="2356" b="1" spc="-295" dirty="0">
                <a:solidFill>
                  <a:srgbClr val="262525"/>
                </a:solidFill>
                <a:latin typeface="Tahoma"/>
                <a:cs typeface="Tahoma"/>
              </a:rPr>
              <a:t>G</a:t>
            </a:r>
            <a:r>
              <a:rPr sz="2356" b="1" spc="-286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2356" b="1" spc="-219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2356" b="1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777" spc="3240" dirty="0">
                <a:latin typeface="Trebuchet MS"/>
                <a:cs typeface="Trebuchet MS"/>
              </a:rPr>
              <a:t>🐺</a:t>
            </a:r>
            <a:endParaRPr sz="2777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86469" y="4169757"/>
            <a:ext cx="6748538" cy="1316808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 marR="8549">
              <a:lnSpc>
                <a:spcPct val="149300"/>
              </a:lnSpc>
              <a:spcBef>
                <a:spcPts val="168"/>
              </a:spcBef>
            </a:pPr>
            <a:r>
              <a:rPr sz="3029" b="1" spc="-353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3029" b="1" spc="-286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3029" b="1" spc="-362" dirty="0">
                <a:solidFill>
                  <a:srgbClr val="262525"/>
                </a:solidFill>
                <a:latin typeface="Tahoma"/>
                <a:cs typeface="Tahoma"/>
              </a:rPr>
              <a:t>w</a:t>
            </a:r>
            <a:r>
              <a:rPr sz="3029" b="1" spc="-303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3029" b="1" spc="-463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3029" b="1" spc="-59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3029" b="1" spc="-353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3029" b="1" spc="-210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3029" b="1" spc="-93" dirty="0">
                <a:solidFill>
                  <a:srgbClr val="262525"/>
                </a:solidFill>
                <a:latin typeface="Tahoma"/>
                <a:cs typeface="Tahoma"/>
              </a:rPr>
              <a:t>l</a:t>
            </a:r>
            <a:r>
              <a:rPr sz="3029" b="1" spc="-24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3029" b="1" spc="-4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3029" b="1" spc="-454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3029" b="1" spc="-210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3029" b="1" spc="-76" dirty="0">
                <a:solidFill>
                  <a:srgbClr val="262525"/>
                </a:solidFill>
                <a:latin typeface="Tahoma"/>
                <a:cs typeface="Tahoma"/>
              </a:rPr>
              <a:t>ff</a:t>
            </a:r>
            <a:r>
              <a:rPr sz="3029" b="1" spc="-353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3029" b="1" spc="-227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3029" b="1" spc="-210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3029" b="1" spc="-286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3029" b="1" spc="-219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3029" b="1" spc="-311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3029" b="1" spc="-362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3029" b="1" spc="-343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3029" b="1" spc="-295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3029" b="1" spc="-286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3029" b="1" spc="-168" dirty="0">
                <a:solidFill>
                  <a:srgbClr val="262525"/>
                </a:solidFill>
                <a:latin typeface="Tahoma"/>
                <a:cs typeface="Tahoma"/>
              </a:rPr>
              <a:t>v</a:t>
            </a:r>
            <a:r>
              <a:rPr sz="3029" b="1" spc="-24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3029" b="1" spc="-4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3029" b="1" spc="-370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3029" b="1" spc="-286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3029" b="1" spc="-210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3029" b="1" spc="-227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r>
              <a:rPr sz="3029" b="1" spc="-244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3029" b="1" spc="-4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3029" b="1" spc="-76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3029" b="1" spc="-109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3029" b="1" spc="-286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3029" b="1" spc="-168" dirty="0">
                <a:solidFill>
                  <a:srgbClr val="262525"/>
                </a:solidFill>
                <a:latin typeface="Tahoma"/>
                <a:cs typeface="Tahoma"/>
              </a:rPr>
              <a:t>m  </a:t>
            </a:r>
            <a:r>
              <a:rPr sz="3029" b="1" spc="-379" dirty="0">
                <a:solidFill>
                  <a:srgbClr val="262525"/>
                </a:solidFill>
                <a:latin typeface="Tahoma"/>
                <a:cs typeface="Tahoma"/>
              </a:rPr>
              <a:t>Images?</a:t>
            </a:r>
            <a:endParaRPr sz="3029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86469" y="5869620"/>
            <a:ext cx="6846854" cy="2713720"/>
          </a:xfrm>
          <a:prstGeom prst="rect">
            <a:avLst/>
          </a:prstGeom>
        </p:spPr>
        <p:txBody>
          <a:bodyPr vert="horz" wrap="square" lIns="0" tIns="16030" rIns="0" bIns="0" rtlCol="0">
            <a:spAutoFit/>
          </a:bodyPr>
          <a:lstStyle/>
          <a:p>
            <a:pPr marL="21373" marR="8549">
              <a:lnSpc>
                <a:spcPct val="152900"/>
              </a:lnSpc>
              <a:spcBef>
                <a:spcPts val="126"/>
              </a:spcBef>
            </a:pP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Stable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diffusion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type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image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diffusion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remove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noise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43" dirty="0">
                <a:solidFill>
                  <a:srgbClr val="262525"/>
                </a:solidFill>
                <a:latin typeface="Verdana"/>
                <a:cs typeface="Verdana"/>
              </a:rPr>
              <a:t>from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images.</a:t>
            </a:r>
            <a:r>
              <a:rPr sz="2356" spc="-52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works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by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starting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with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 noisy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image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then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gradually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adding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86" dirty="0">
                <a:solidFill>
                  <a:srgbClr val="262525"/>
                </a:solidFill>
                <a:latin typeface="Verdana"/>
                <a:cs typeface="Verdana"/>
              </a:rPr>
              <a:t>u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4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oot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,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-  </a:t>
            </a:r>
            <a:r>
              <a:rPr sz="2356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2356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7"/>
            <a:ext cx="19235738" cy="1660685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6604716"/>
          </a:xfrm>
          <a:custGeom>
            <a:avLst/>
            <a:gdLst/>
            <a:ahLst/>
            <a:cxnLst/>
            <a:rect l="l" t="t" r="r" b="b"/>
            <a:pathLst>
              <a:path w="11430000" h="9866630">
                <a:moveTo>
                  <a:pt x="0" y="0"/>
                </a:moveTo>
                <a:lnTo>
                  <a:pt x="11430000" y="0"/>
                </a:lnTo>
                <a:lnTo>
                  <a:pt x="11430000" y="9866376"/>
                </a:lnTo>
                <a:lnTo>
                  <a:pt x="0" y="98663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4" name="object 4"/>
          <p:cNvSpPr/>
          <p:nvPr/>
        </p:nvSpPr>
        <p:spPr>
          <a:xfrm>
            <a:off x="8014" y="-4918273"/>
            <a:ext cx="0" cy="16597236"/>
          </a:xfrm>
          <a:custGeom>
            <a:avLst/>
            <a:gdLst/>
            <a:ahLst/>
            <a:cxnLst/>
            <a:rect l="l" t="t" r="r" b="b"/>
            <a:pathLst>
              <a:path h="9862185">
                <a:moveTo>
                  <a:pt x="0" y="9861613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6599" y="-4168134"/>
            <a:ext cx="10178911" cy="1135092"/>
          </a:xfrm>
          <a:prstGeom prst="rect">
            <a:avLst/>
          </a:prstGeom>
        </p:spPr>
        <p:txBody>
          <a:bodyPr vert="horz" wrap="square" lIns="0" tIns="21373" rIns="0" bIns="0" rtlCol="0">
            <a:spAutoFit/>
          </a:bodyPr>
          <a:lstStyle/>
          <a:p>
            <a:pPr marL="21373">
              <a:spcBef>
                <a:spcPts val="168"/>
              </a:spcBef>
            </a:pPr>
            <a:r>
              <a:rPr sz="7236" spc="8" dirty="0"/>
              <a:t>L</a:t>
            </a:r>
            <a:r>
              <a:rPr sz="7236" spc="-772" dirty="0"/>
              <a:t>e</a:t>
            </a:r>
            <a:r>
              <a:rPr sz="7236" spc="-496" dirty="0"/>
              <a:t>t</a:t>
            </a:r>
            <a:r>
              <a:rPr sz="7236" spc="-427" dirty="0"/>
              <a:t>'</a:t>
            </a:r>
            <a:r>
              <a:rPr sz="7236" spc="135" dirty="0"/>
              <a:t>s</a:t>
            </a:r>
            <a:r>
              <a:rPr sz="7236" spc="-808" dirty="0"/>
              <a:t> </a:t>
            </a:r>
            <a:r>
              <a:rPr sz="7236" spc="496" dirty="0"/>
              <a:t>D</a:t>
            </a:r>
            <a:r>
              <a:rPr sz="7236" spc="-772" dirty="0"/>
              <a:t>ee</a:t>
            </a:r>
            <a:r>
              <a:rPr sz="7236" spc="-219" dirty="0"/>
              <a:t>p</a:t>
            </a:r>
            <a:r>
              <a:rPr sz="7236" spc="-917" dirty="0"/>
              <a:t> </a:t>
            </a:r>
            <a:r>
              <a:rPr sz="7236" spc="496" dirty="0"/>
              <a:t>D</a:t>
            </a:r>
            <a:r>
              <a:rPr sz="7236" spc="-295" dirty="0"/>
              <a:t>i</a:t>
            </a:r>
            <a:r>
              <a:rPr sz="7236" spc="-311" dirty="0"/>
              <a:t>v</a:t>
            </a:r>
            <a:r>
              <a:rPr sz="7236" spc="-606" dirty="0"/>
              <a:t>e</a:t>
            </a:r>
            <a:r>
              <a:rPr sz="7236" spc="-857" dirty="0"/>
              <a:t> </a:t>
            </a:r>
            <a:r>
              <a:rPr sz="7236" spc="236" dirty="0"/>
              <a:t>I</a:t>
            </a:r>
            <a:r>
              <a:rPr sz="7236" spc="-505" dirty="0"/>
              <a:t>n</a:t>
            </a:r>
            <a:r>
              <a:rPr sz="7236" spc="-496" dirty="0"/>
              <a:t>t</a:t>
            </a:r>
            <a:r>
              <a:rPr sz="7236" spc="-227" dirty="0"/>
              <a:t>o</a:t>
            </a:r>
            <a:r>
              <a:rPr sz="7236" spc="-791" dirty="0"/>
              <a:t> </a:t>
            </a:r>
            <a:r>
              <a:rPr sz="7236" spc="8" dirty="0"/>
              <a:t>LL</a:t>
            </a:r>
            <a:r>
              <a:rPr sz="7236" spc="1144" dirty="0"/>
              <a:t>M</a:t>
            </a:r>
            <a:r>
              <a:rPr sz="7236" spc="135" dirty="0"/>
              <a:t>s</a:t>
            </a:r>
            <a:endParaRPr sz="7236"/>
          </a:p>
        </p:txBody>
      </p:sp>
      <p:sp>
        <p:nvSpPr>
          <p:cNvPr id="6" name="object 6"/>
          <p:cNvSpPr txBox="1"/>
          <p:nvPr/>
        </p:nvSpPr>
        <p:spPr>
          <a:xfrm>
            <a:off x="6435375" y="-2691470"/>
            <a:ext cx="6380922" cy="762840"/>
          </a:xfrm>
          <a:prstGeom prst="rect">
            <a:avLst/>
          </a:prstGeom>
        </p:spPr>
        <p:txBody>
          <a:bodyPr vert="horz" wrap="square" lIns="0" tIns="24577" rIns="0" bIns="0" rtlCol="0">
            <a:spAutoFit/>
          </a:bodyPr>
          <a:lstStyle/>
          <a:p>
            <a:pPr marL="21373">
              <a:spcBef>
                <a:spcPts val="192"/>
              </a:spcBef>
            </a:pPr>
            <a:r>
              <a:rPr sz="4796" b="1" spc="-59" dirty="0">
                <a:solidFill>
                  <a:srgbClr val="BE49DE"/>
                </a:solidFill>
                <a:latin typeface="Trebuchet MS"/>
                <a:cs typeface="Trebuchet MS"/>
              </a:rPr>
              <a:t>E</a:t>
            </a:r>
            <a:r>
              <a:rPr sz="4796" b="1" spc="-236" dirty="0">
                <a:solidFill>
                  <a:srgbClr val="BE49DE"/>
                </a:solidFill>
                <a:latin typeface="Trebuchet MS"/>
                <a:cs typeface="Trebuchet MS"/>
              </a:rPr>
              <a:t>v</a:t>
            </a:r>
            <a:r>
              <a:rPr sz="4796" b="1" spc="-295" dirty="0">
                <a:solidFill>
                  <a:srgbClr val="BE49DE"/>
                </a:solidFill>
                <a:latin typeface="Trebuchet MS"/>
                <a:cs typeface="Trebuchet MS"/>
              </a:rPr>
              <a:t>o</a:t>
            </a:r>
            <a:r>
              <a:rPr sz="4796" b="1" spc="-252" dirty="0">
                <a:solidFill>
                  <a:srgbClr val="BE49DE"/>
                </a:solidFill>
                <a:latin typeface="Trebuchet MS"/>
                <a:cs typeface="Trebuchet MS"/>
              </a:rPr>
              <a:t>l</a:t>
            </a:r>
            <a:r>
              <a:rPr sz="4796" b="1" spc="-286" dirty="0">
                <a:solidFill>
                  <a:srgbClr val="BE49DE"/>
                </a:solidFill>
                <a:latin typeface="Trebuchet MS"/>
                <a:cs typeface="Trebuchet MS"/>
              </a:rPr>
              <a:t>u</a:t>
            </a:r>
            <a:r>
              <a:rPr sz="4796" b="1" spc="-362" dirty="0">
                <a:solidFill>
                  <a:srgbClr val="BE49DE"/>
                </a:solidFill>
                <a:latin typeface="Trebuchet MS"/>
                <a:cs typeface="Trebuchet MS"/>
              </a:rPr>
              <a:t>t</a:t>
            </a:r>
            <a:r>
              <a:rPr sz="4796" b="1" spc="-278" dirty="0">
                <a:solidFill>
                  <a:srgbClr val="BE49DE"/>
                </a:solidFill>
                <a:latin typeface="Trebuchet MS"/>
                <a:cs typeface="Trebuchet MS"/>
              </a:rPr>
              <a:t>i</a:t>
            </a:r>
            <a:r>
              <a:rPr sz="4796" b="1" spc="-295" dirty="0">
                <a:solidFill>
                  <a:srgbClr val="BE49DE"/>
                </a:solidFill>
                <a:latin typeface="Trebuchet MS"/>
                <a:cs typeface="Trebuchet MS"/>
              </a:rPr>
              <a:t>o</a:t>
            </a:r>
            <a:r>
              <a:rPr sz="4796" b="1" spc="-192" dirty="0">
                <a:solidFill>
                  <a:srgbClr val="BE49DE"/>
                </a:solidFill>
                <a:latin typeface="Trebuchet MS"/>
                <a:cs typeface="Trebuchet MS"/>
              </a:rPr>
              <a:t>n</a:t>
            </a:r>
            <a:r>
              <a:rPr sz="4796" b="1" spc="-496" dirty="0">
                <a:solidFill>
                  <a:srgbClr val="BE49DE"/>
                </a:solidFill>
                <a:latin typeface="Trebuchet MS"/>
                <a:cs typeface="Trebuchet MS"/>
              </a:rPr>
              <a:t> </a:t>
            </a:r>
            <a:r>
              <a:rPr sz="4796" b="1" spc="-295" dirty="0">
                <a:solidFill>
                  <a:srgbClr val="BE49DE"/>
                </a:solidFill>
                <a:latin typeface="Trebuchet MS"/>
                <a:cs typeface="Trebuchet MS"/>
              </a:rPr>
              <a:t>o</a:t>
            </a:r>
            <a:r>
              <a:rPr sz="4796" b="1" spc="-76" dirty="0">
                <a:solidFill>
                  <a:srgbClr val="BE49DE"/>
                </a:solidFill>
                <a:latin typeface="Trebuchet MS"/>
                <a:cs typeface="Trebuchet MS"/>
              </a:rPr>
              <a:t>f</a:t>
            </a:r>
            <a:r>
              <a:rPr sz="4796" b="1" spc="-564" dirty="0">
                <a:solidFill>
                  <a:srgbClr val="BE49DE"/>
                </a:solidFill>
                <a:latin typeface="Trebuchet MS"/>
                <a:cs typeface="Trebuchet MS"/>
              </a:rPr>
              <a:t> </a:t>
            </a:r>
            <a:r>
              <a:rPr sz="4796" b="1" spc="227" dirty="0">
                <a:solidFill>
                  <a:srgbClr val="BE49DE"/>
                </a:solidFill>
                <a:latin typeface="Trebuchet MS"/>
                <a:cs typeface="Trebuchet MS"/>
              </a:rPr>
              <a:t>N</a:t>
            </a:r>
            <a:r>
              <a:rPr sz="4796" b="1" spc="25" dirty="0">
                <a:solidFill>
                  <a:srgbClr val="BE49DE"/>
                </a:solidFill>
                <a:latin typeface="Trebuchet MS"/>
                <a:cs typeface="Trebuchet MS"/>
              </a:rPr>
              <a:t>L</a:t>
            </a:r>
            <a:r>
              <a:rPr sz="4796" b="1" spc="244" dirty="0">
                <a:solidFill>
                  <a:srgbClr val="BE49DE"/>
                </a:solidFill>
                <a:latin typeface="Trebuchet MS"/>
                <a:cs typeface="Trebuchet MS"/>
              </a:rPr>
              <a:t>P</a:t>
            </a:r>
            <a:r>
              <a:rPr sz="4796" b="1" spc="-539" dirty="0">
                <a:solidFill>
                  <a:srgbClr val="BE49DE"/>
                </a:solidFill>
                <a:latin typeface="Trebuchet MS"/>
                <a:cs typeface="Trebuchet MS"/>
              </a:rPr>
              <a:t> </a:t>
            </a:r>
            <a:r>
              <a:rPr sz="4796" b="1" spc="740" dirty="0">
                <a:solidFill>
                  <a:srgbClr val="BE49DE"/>
                </a:solidFill>
                <a:latin typeface="Trebuchet MS"/>
                <a:cs typeface="Trebuchet MS"/>
              </a:rPr>
              <a:t>M</a:t>
            </a:r>
            <a:r>
              <a:rPr sz="4796" b="1" spc="-295" dirty="0">
                <a:solidFill>
                  <a:srgbClr val="BE49DE"/>
                </a:solidFill>
                <a:latin typeface="Trebuchet MS"/>
                <a:cs typeface="Trebuchet MS"/>
              </a:rPr>
              <a:t>o</a:t>
            </a:r>
            <a:r>
              <a:rPr sz="4796" b="1" spc="-236" dirty="0">
                <a:solidFill>
                  <a:srgbClr val="BE49DE"/>
                </a:solidFill>
                <a:latin typeface="Trebuchet MS"/>
                <a:cs typeface="Trebuchet MS"/>
              </a:rPr>
              <a:t>d</a:t>
            </a:r>
            <a:r>
              <a:rPr sz="4796" b="1" spc="-463" dirty="0">
                <a:solidFill>
                  <a:srgbClr val="BE49DE"/>
                </a:solidFill>
                <a:latin typeface="Trebuchet MS"/>
                <a:cs typeface="Trebuchet MS"/>
              </a:rPr>
              <a:t>e</a:t>
            </a:r>
            <a:r>
              <a:rPr sz="4796" b="1" spc="-252" dirty="0">
                <a:solidFill>
                  <a:srgbClr val="BE49DE"/>
                </a:solidFill>
                <a:latin typeface="Trebuchet MS"/>
                <a:cs typeface="Trebuchet MS"/>
              </a:rPr>
              <a:t>l</a:t>
            </a:r>
            <a:r>
              <a:rPr sz="4796" b="1" spc="101" dirty="0">
                <a:solidFill>
                  <a:srgbClr val="BE49DE"/>
                </a:solidFill>
                <a:latin typeface="Trebuchet MS"/>
                <a:cs typeface="Trebuchet MS"/>
              </a:rPr>
              <a:t>s</a:t>
            </a:r>
            <a:endParaRPr sz="4796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5463" y="6094037"/>
            <a:ext cx="14484510" cy="4588623"/>
          </a:xfrm>
          <a:prstGeom prst="rect">
            <a:avLst/>
          </a:prstGeom>
        </p:spPr>
        <p:txBody>
          <a:bodyPr vert="horz" wrap="square" lIns="0" tIns="19236" rIns="0" bIns="0" rtlCol="0">
            <a:spAutoFit/>
          </a:bodyPr>
          <a:lstStyle/>
          <a:p>
            <a:pPr marL="21373" marR="439212">
              <a:lnSpc>
                <a:spcPct val="151800"/>
              </a:lnSpc>
              <a:spcBef>
                <a:spcPts val="151"/>
              </a:spcBef>
            </a:pPr>
            <a:r>
              <a:rPr sz="2356" b="1" spc="-160" dirty="0">
                <a:solidFill>
                  <a:srgbClr val="262525"/>
                </a:solidFill>
                <a:latin typeface="Tahoma"/>
                <a:cs typeface="Tahoma"/>
              </a:rPr>
              <a:t>Bag-of-words</a:t>
            </a:r>
            <a:r>
              <a:rPr sz="2356" b="1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68" dirty="0">
                <a:solidFill>
                  <a:srgbClr val="262525"/>
                </a:solidFill>
                <a:latin typeface="Tahoma"/>
                <a:cs typeface="Tahoma"/>
              </a:rPr>
              <a:t>models:</a:t>
            </a:r>
            <a:r>
              <a:rPr sz="2356" b="1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first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stage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NLP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was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based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bag-of-words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95" dirty="0">
                <a:solidFill>
                  <a:srgbClr val="262525"/>
                </a:solidFill>
                <a:latin typeface="Verdana"/>
                <a:cs typeface="Verdana"/>
              </a:rPr>
              <a:t>(BoW)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approach.In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20" dirty="0">
                <a:solidFill>
                  <a:srgbClr val="262525"/>
                </a:solidFill>
                <a:latin typeface="Verdana"/>
                <a:cs typeface="Verdana"/>
              </a:rPr>
              <a:t>BoW,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each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word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document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represented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as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unique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integer.</a:t>
            </a:r>
            <a:endParaRPr sz="2356">
              <a:latin typeface="Verdana"/>
              <a:cs typeface="Verdana"/>
            </a:endParaRPr>
          </a:p>
          <a:p>
            <a:pPr>
              <a:spcBef>
                <a:spcPts val="42"/>
              </a:spcBef>
            </a:pPr>
            <a:endParaRPr sz="2356">
              <a:latin typeface="Verdana"/>
              <a:cs typeface="Verdana"/>
            </a:endParaRPr>
          </a:p>
          <a:p>
            <a:pPr marL="21373" marR="165639">
              <a:lnSpc>
                <a:spcPct val="156200"/>
              </a:lnSpc>
            </a:pPr>
            <a:r>
              <a:rPr sz="2356" b="1" spc="-219" dirty="0">
                <a:solidFill>
                  <a:srgbClr val="262525"/>
                </a:solidFill>
                <a:latin typeface="Tahoma"/>
                <a:cs typeface="Tahoma"/>
              </a:rPr>
              <a:t>Word</a:t>
            </a:r>
            <a:r>
              <a:rPr sz="2356" b="1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26" dirty="0">
                <a:solidFill>
                  <a:srgbClr val="262525"/>
                </a:solidFill>
                <a:latin typeface="Tahoma"/>
                <a:cs typeface="Tahoma"/>
              </a:rPr>
              <a:t>vectors</a:t>
            </a:r>
            <a:r>
              <a:rPr sz="2356" b="1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60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2356" b="1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01" dirty="0">
                <a:solidFill>
                  <a:srgbClr val="262525"/>
                </a:solidFill>
                <a:latin typeface="Tahoma"/>
                <a:cs typeface="Tahoma"/>
              </a:rPr>
              <a:t>deep</a:t>
            </a:r>
            <a:r>
              <a:rPr sz="2356" b="1" spc="-26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b="1" spc="-151" dirty="0">
                <a:solidFill>
                  <a:srgbClr val="262525"/>
                </a:solidFill>
                <a:latin typeface="Tahoma"/>
                <a:cs typeface="Tahoma"/>
              </a:rPr>
              <a:t>learning:</a:t>
            </a:r>
            <a:r>
              <a:rPr sz="2356" b="1" spc="-37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second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stage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NLP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was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based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use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word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vectors.</a:t>
            </a:r>
            <a:r>
              <a:rPr sz="2356" spc="-52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Word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vectors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real-valued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vectors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represent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meaning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words.</a:t>
            </a:r>
            <a:endParaRPr sz="2356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440">
              <a:latin typeface="Verdana"/>
              <a:cs typeface="Verdana"/>
            </a:endParaRPr>
          </a:p>
          <a:p>
            <a:pPr marL="21373" marR="8549">
              <a:lnSpc>
                <a:spcPct val="154000"/>
              </a:lnSpc>
            </a:pPr>
            <a:r>
              <a:rPr sz="2356" b="1" spc="-151" dirty="0">
                <a:solidFill>
                  <a:srgbClr val="262525"/>
                </a:solidFill>
                <a:latin typeface="Tahoma"/>
                <a:cs typeface="Tahoma"/>
              </a:rPr>
              <a:t>Context </a:t>
            </a:r>
            <a:r>
              <a:rPr sz="2356" b="1" spc="-126" dirty="0">
                <a:solidFill>
                  <a:srgbClr val="262525"/>
                </a:solidFill>
                <a:latin typeface="Tahoma"/>
                <a:cs typeface="Tahoma"/>
              </a:rPr>
              <a:t>vectors </a:t>
            </a:r>
            <a:r>
              <a:rPr sz="2356" b="1" spc="-160" dirty="0">
                <a:solidFill>
                  <a:srgbClr val="262525"/>
                </a:solidFill>
                <a:latin typeface="Tahoma"/>
                <a:cs typeface="Tahoma"/>
              </a:rPr>
              <a:t>and transformers: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third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stage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 NLP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modeling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 based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use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context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vectors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transformers.</a:t>
            </a:r>
            <a:r>
              <a:rPr sz="2356" spc="-52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means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context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vectors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capture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meaning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words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more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nuanced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way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than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word </a:t>
            </a:r>
            <a:r>
              <a:rPr sz="2356" spc="-79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vectors.Transformers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type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neural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network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specifically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designed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NLP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tasks.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1937" y="-1191350"/>
            <a:ext cx="17167896" cy="7022113"/>
            <a:chOff x="619125" y="2219324"/>
            <a:chExt cx="10201275" cy="4172585"/>
          </a:xfrm>
        </p:grpSpPr>
        <p:sp>
          <p:nvSpPr>
            <p:cNvPr id="9" name="object 9"/>
            <p:cNvSpPr/>
            <p:nvPr/>
          </p:nvSpPr>
          <p:spPr>
            <a:xfrm>
              <a:off x="619125" y="2219324"/>
              <a:ext cx="10201275" cy="4171950"/>
            </a:xfrm>
            <a:custGeom>
              <a:avLst/>
              <a:gdLst/>
              <a:ahLst/>
              <a:cxnLst/>
              <a:rect l="l" t="t" r="r" b="b"/>
              <a:pathLst>
                <a:path w="10201275" h="4171950">
                  <a:moveTo>
                    <a:pt x="10087285" y="4171950"/>
                  </a:moveTo>
                  <a:lnTo>
                    <a:pt x="113989" y="4171950"/>
                  </a:lnTo>
                  <a:lnTo>
                    <a:pt x="103040" y="4171417"/>
                  </a:lnTo>
                  <a:lnTo>
                    <a:pt x="60364" y="4158441"/>
                  </a:lnTo>
                  <a:lnTo>
                    <a:pt x="25900" y="4130130"/>
                  </a:lnTo>
                  <a:lnTo>
                    <a:pt x="4893" y="4090785"/>
                  </a:lnTo>
                  <a:lnTo>
                    <a:pt x="0" y="4057667"/>
                  </a:lnTo>
                  <a:lnTo>
                    <a:pt x="0" y="114297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6" y="0"/>
                  </a:lnTo>
                  <a:lnTo>
                    <a:pt x="10086978" y="0"/>
                  </a:lnTo>
                  <a:lnTo>
                    <a:pt x="10130714" y="8700"/>
                  </a:lnTo>
                  <a:lnTo>
                    <a:pt x="10167808" y="33477"/>
                  </a:lnTo>
                  <a:lnTo>
                    <a:pt x="10192558" y="70559"/>
                  </a:lnTo>
                  <a:lnTo>
                    <a:pt x="10201275" y="114297"/>
                  </a:lnTo>
                  <a:lnTo>
                    <a:pt x="10201275" y="4057667"/>
                  </a:lnTo>
                  <a:lnTo>
                    <a:pt x="10192558" y="4101404"/>
                  </a:lnTo>
                  <a:lnTo>
                    <a:pt x="10167808" y="4138467"/>
                  </a:lnTo>
                  <a:lnTo>
                    <a:pt x="10130714" y="4163247"/>
                  </a:lnTo>
                  <a:lnTo>
                    <a:pt x="10087285" y="4171950"/>
                  </a:lnTo>
                  <a:close/>
                </a:path>
              </a:pathLst>
            </a:custGeom>
            <a:solidFill>
              <a:srgbClr val="FFFFFF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5" y="2219324"/>
              <a:ext cx="10201275" cy="4172585"/>
            </a:xfrm>
            <a:custGeom>
              <a:avLst/>
              <a:gdLst/>
              <a:ahLst/>
              <a:cxnLst/>
              <a:rect l="l" t="t" r="r" b="b"/>
              <a:pathLst>
                <a:path w="10201275" h="4172585">
                  <a:moveTo>
                    <a:pt x="10086975" y="4171965"/>
                  </a:moveTo>
                  <a:lnTo>
                    <a:pt x="114300" y="4171965"/>
                  </a:lnTo>
                  <a:lnTo>
                    <a:pt x="103040" y="4171417"/>
                  </a:lnTo>
                  <a:lnTo>
                    <a:pt x="60364" y="4158441"/>
                  </a:lnTo>
                  <a:lnTo>
                    <a:pt x="25900" y="4130130"/>
                  </a:lnTo>
                  <a:lnTo>
                    <a:pt x="4894" y="4090785"/>
                  </a:lnTo>
                  <a:lnTo>
                    <a:pt x="0" y="4057665"/>
                  </a:lnTo>
                  <a:lnTo>
                    <a:pt x="0" y="114300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10086975" y="0"/>
                  </a:lnTo>
                  <a:lnTo>
                    <a:pt x="10130714" y="8700"/>
                  </a:lnTo>
                  <a:lnTo>
                    <a:pt x="10132460" y="9525"/>
                  </a:lnTo>
                  <a:lnTo>
                    <a:pt x="107420" y="9525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70"/>
                  </a:lnTo>
                  <a:lnTo>
                    <a:pt x="12880" y="87112"/>
                  </a:lnTo>
                  <a:lnTo>
                    <a:pt x="9524" y="107420"/>
                  </a:lnTo>
                  <a:lnTo>
                    <a:pt x="9524" y="4064527"/>
                  </a:lnTo>
                  <a:lnTo>
                    <a:pt x="20132" y="4104103"/>
                  </a:lnTo>
                  <a:lnTo>
                    <a:pt x="45077" y="4136603"/>
                  </a:lnTo>
                  <a:lnTo>
                    <a:pt x="80560" y="4157081"/>
                  </a:lnTo>
                  <a:lnTo>
                    <a:pt x="107420" y="4162425"/>
                  </a:lnTo>
                  <a:lnTo>
                    <a:pt x="10132458" y="4162425"/>
                  </a:lnTo>
                  <a:lnTo>
                    <a:pt x="10130714" y="4163248"/>
                  </a:lnTo>
                  <a:lnTo>
                    <a:pt x="10120108" y="4167053"/>
                  </a:lnTo>
                  <a:lnTo>
                    <a:pt x="10109279" y="4169778"/>
                  </a:lnTo>
                  <a:lnTo>
                    <a:pt x="10098232" y="4171417"/>
                  </a:lnTo>
                  <a:lnTo>
                    <a:pt x="10086975" y="4171965"/>
                  </a:lnTo>
                  <a:close/>
                </a:path>
                <a:path w="10201275" h="4172585">
                  <a:moveTo>
                    <a:pt x="10132458" y="4162425"/>
                  </a:moveTo>
                  <a:lnTo>
                    <a:pt x="10093852" y="4162425"/>
                  </a:lnTo>
                  <a:lnTo>
                    <a:pt x="10100672" y="4161749"/>
                  </a:lnTo>
                  <a:lnTo>
                    <a:pt x="10114159" y="4159072"/>
                  </a:lnTo>
                  <a:lnTo>
                    <a:pt x="10150907" y="4140946"/>
                  </a:lnTo>
                  <a:lnTo>
                    <a:pt x="10177910" y="4110142"/>
                  </a:lnTo>
                  <a:lnTo>
                    <a:pt x="10191074" y="4071347"/>
                  </a:lnTo>
                  <a:lnTo>
                    <a:pt x="10191750" y="4064527"/>
                  </a:lnTo>
                  <a:lnTo>
                    <a:pt x="10191750" y="107420"/>
                  </a:lnTo>
                  <a:lnTo>
                    <a:pt x="10181139" y="67848"/>
                  </a:lnTo>
                  <a:lnTo>
                    <a:pt x="10156193" y="35348"/>
                  </a:lnTo>
                  <a:lnTo>
                    <a:pt x="10120712" y="14867"/>
                  </a:lnTo>
                  <a:lnTo>
                    <a:pt x="10093852" y="9525"/>
                  </a:lnTo>
                  <a:lnTo>
                    <a:pt x="10132460" y="9525"/>
                  </a:lnTo>
                  <a:lnTo>
                    <a:pt x="10167808" y="33477"/>
                  </a:lnTo>
                  <a:lnTo>
                    <a:pt x="10192558" y="70559"/>
                  </a:lnTo>
                  <a:lnTo>
                    <a:pt x="10201275" y="114300"/>
                  </a:lnTo>
                  <a:lnTo>
                    <a:pt x="10201275" y="4057665"/>
                  </a:lnTo>
                  <a:lnTo>
                    <a:pt x="10192558" y="4101404"/>
                  </a:lnTo>
                  <a:lnTo>
                    <a:pt x="10167808" y="4138467"/>
                  </a:lnTo>
                  <a:lnTo>
                    <a:pt x="10140903" y="4158441"/>
                  </a:lnTo>
                  <a:lnTo>
                    <a:pt x="10132458" y="4162425"/>
                  </a:ln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2724149"/>
              <a:ext cx="5448299" cy="31622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5382346" y="8592727"/>
            <a:ext cx="4038436" cy="3270075"/>
            <a:chOff x="9140289" y="8033086"/>
            <a:chExt cx="2399665" cy="19431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8494" y="9320276"/>
              <a:ext cx="1754504" cy="4191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0289" y="8033086"/>
              <a:ext cx="2399248" cy="1942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8"/>
            <a:ext cx="19235738" cy="129520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8"/>
            <a:ext cx="19235738" cy="12952063"/>
          </a:xfrm>
          <a:custGeom>
            <a:avLst/>
            <a:gdLst/>
            <a:ahLst/>
            <a:cxnLst/>
            <a:rect l="l" t="t" r="r" b="b"/>
            <a:pathLst>
              <a:path w="11430000" h="7696200">
                <a:moveTo>
                  <a:pt x="0" y="0"/>
                </a:moveTo>
                <a:lnTo>
                  <a:pt x="11430000" y="0"/>
                </a:lnTo>
                <a:lnTo>
                  <a:pt x="11430000" y="7696200"/>
                </a:lnTo>
                <a:lnTo>
                  <a:pt x="0" y="7696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grpSp>
        <p:nvGrpSpPr>
          <p:cNvPr id="4" name="object 4"/>
          <p:cNvGrpSpPr/>
          <p:nvPr/>
        </p:nvGrpSpPr>
        <p:grpSpPr>
          <a:xfrm>
            <a:off x="0" y="-4926287"/>
            <a:ext cx="19235738" cy="12960612"/>
            <a:chOff x="0" y="0"/>
            <a:chExt cx="11430000" cy="7701280"/>
          </a:xfrm>
        </p:grpSpPr>
        <p:sp>
          <p:nvSpPr>
            <p:cNvPr id="5" name="object 5"/>
            <p:cNvSpPr/>
            <p:nvPr/>
          </p:nvSpPr>
          <p:spPr>
            <a:xfrm>
              <a:off x="4762" y="4762"/>
              <a:ext cx="0" cy="7691755"/>
            </a:xfrm>
            <a:custGeom>
              <a:avLst/>
              <a:gdLst/>
              <a:ahLst/>
              <a:cxnLst/>
              <a:rect l="l" t="t" r="r" b="b"/>
              <a:pathLst>
                <a:path h="7691755">
                  <a:moveTo>
                    <a:pt x="0" y="769143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029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29999" cy="1190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7100" y="2533650"/>
              <a:ext cx="4505309" cy="23717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28750" y="5276850"/>
              <a:ext cx="57150" cy="1133475"/>
            </a:xfrm>
            <a:custGeom>
              <a:avLst/>
              <a:gdLst/>
              <a:ahLst/>
              <a:cxnLst/>
              <a:rect l="l" t="t" r="r" b="b"/>
              <a:pathLst>
                <a:path w="57150" h="1133475">
                  <a:moveTo>
                    <a:pt x="57150" y="1101115"/>
                  </a:moveTo>
                  <a:lnTo>
                    <a:pt x="32359" y="1076325"/>
                  </a:lnTo>
                  <a:lnTo>
                    <a:pt x="24777" y="1076325"/>
                  </a:lnTo>
                  <a:lnTo>
                    <a:pt x="0" y="1101115"/>
                  </a:lnTo>
                  <a:lnTo>
                    <a:pt x="0" y="1108697"/>
                  </a:lnTo>
                  <a:lnTo>
                    <a:pt x="24777" y="1133475"/>
                  </a:lnTo>
                  <a:lnTo>
                    <a:pt x="32359" y="1133475"/>
                  </a:lnTo>
                  <a:lnTo>
                    <a:pt x="57150" y="1108697"/>
                  </a:lnTo>
                  <a:lnTo>
                    <a:pt x="57150" y="1104900"/>
                  </a:lnTo>
                  <a:lnTo>
                    <a:pt x="57150" y="1101115"/>
                  </a:lnTo>
                  <a:close/>
                </a:path>
                <a:path w="57150" h="1133475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262525"/>
            </a:solidFill>
          </p:spPr>
          <p:txBody>
            <a:bodyPr wrap="square" lIns="0" tIns="0" rIns="0" bIns="0" rtlCol="0"/>
            <a:lstStyle/>
            <a:p>
              <a:endParaRPr sz="3029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15463" y="-2155434"/>
            <a:ext cx="9173309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109" dirty="0"/>
              <a:t>L</a:t>
            </a:r>
            <a:r>
              <a:rPr spc="-404" dirty="0"/>
              <a:t>a</a:t>
            </a:r>
            <a:r>
              <a:rPr spc="-370" dirty="0"/>
              <a:t>n</a:t>
            </a:r>
            <a:r>
              <a:rPr spc="151" dirty="0"/>
              <a:t>g</a:t>
            </a:r>
            <a:r>
              <a:rPr spc="-379" dirty="0"/>
              <a:t>u</a:t>
            </a:r>
            <a:r>
              <a:rPr spc="-404" dirty="0"/>
              <a:t>a</a:t>
            </a:r>
            <a:r>
              <a:rPr spc="151" dirty="0"/>
              <a:t>g</a:t>
            </a:r>
            <a:r>
              <a:rPr spc="-471" dirty="0"/>
              <a:t>e</a:t>
            </a:r>
            <a:r>
              <a:rPr spc="-589" dirty="0"/>
              <a:t> </a:t>
            </a:r>
            <a:r>
              <a:rPr spc="1094" dirty="0"/>
              <a:t>M</a:t>
            </a:r>
            <a:r>
              <a:rPr spc="-236" dirty="0"/>
              <a:t>o</a:t>
            </a:r>
            <a:r>
              <a:rPr spc="-320" dirty="0"/>
              <a:t>d</a:t>
            </a:r>
            <a:r>
              <a:rPr spc="-530" dirty="0"/>
              <a:t>e</a:t>
            </a:r>
            <a:r>
              <a:rPr spc="-135" dirty="0"/>
              <a:t>l</a:t>
            </a:r>
            <a:r>
              <a:rPr spc="-648" dirty="0"/>
              <a:t> </a:t>
            </a:r>
            <a:r>
              <a:rPr spc="143" dirty="0"/>
              <a:t>P</a:t>
            </a:r>
            <a:r>
              <a:rPr spc="-286" dirty="0"/>
              <a:t>r</a:t>
            </a:r>
            <a:r>
              <a:rPr spc="-530" dirty="0"/>
              <a:t>e</a:t>
            </a:r>
            <a:r>
              <a:rPr spc="-353" dirty="0"/>
              <a:t>t</a:t>
            </a:r>
            <a:r>
              <a:rPr spc="-286" dirty="0"/>
              <a:t>r</a:t>
            </a:r>
            <a:r>
              <a:rPr spc="-404" dirty="0"/>
              <a:t>a</a:t>
            </a:r>
            <a:r>
              <a:rPr spc="-278" dirty="0"/>
              <a:t>i</a:t>
            </a:r>
            <a:r>
              <a:rPr spc="-370" dirty="0"/>
              <a:t>n</a:t>
            </a:r>
            <a:r>
              <a:rPr spc="-278" dirty="0"/>
              <a:t>i</a:t>
            </a:r>
            <a:r>
              <a:rPr spc="-370" dirty="0"/>
              <a:t>n</a:t>
            </a:r>
            <a:r>
              <a:rPr spc="210" dirty="0"/>
              <a:t>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05622" y="3577361"/>
            <a:ext cx="14001480" cy="3454828"/>
          </a:xfrm>
          <a:prstGeom prst="rect">
            <a:avLst/>
          </a:prstGeom>
        </p:spPr>
        <p:txBody>
          <a:bodyPr vert="horz" wrap="square" lIns="0" tIns="27785" rIns="0" bIns="0" rtlCol="0">
            <a:spAutoFit/>
          </a:bodyPr>
          <a:lstStyle/>
          <a:p>
            <a:pPr marL="21373" marR="8549">
              <a:lnSpc>
                <a:spcPct val="154000"/>
              </a:lnSpc>
              <a:spcBef>
                <a:spcPts val="219"/>
              </a:spcBef>
            </a:pP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pretraining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8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technique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train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large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models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(LLMs).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LLMs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type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neural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network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93" dirty="0">
                <a:solidFill>
                  <a:srgbClr val="262525"/>
                </a:solidFill>
                <a:latin typeface="Verdana"/>
                <a:cs typeface="Verdana"/>
              </a:rPr>
              <a:t>for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wide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range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natural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processing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(NLP)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tasks,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such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as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text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generation,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translation,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question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answering.</a:t>
            </a:r>
            <a:endParaRPr sz="2356">
              <a:latin typeface="Verdana"/>
              <a:cs typeface="Verdana"/>
            </a:endParaRPr>
          </a:p>
          <a:p>
            <a:pPr marL="21373" marR="68393" algn="just">
              <a:lnSpc>
                <a:spcPct val="154000"/>
              </a:lnSpc>
              <a:spcBef>
                <a:spcPts val="1195"/>
              </a:spcBef>
            </a:pP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Heating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maps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can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visualize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predictions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an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LLM.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9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heating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map,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words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vocabulary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are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represented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78" dirty="0">
                <a:solidFill>
                  <a:srgbClr val="262525"/>
                </a:solidFill>
                <a:latin typeface="Verdana"/>
                <a:cs typeface="Verdana"/>
              </a:rPr>
              <a:t>as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points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8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grid.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intensity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color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at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each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43" dirty="0">
                <a:solidFill>
                  <a:srgbClr val="262525"/>
                </a:solidFill>
                <a:latin typeface="Verdana"/>
                <a:cs typeface="Verdana"/>
              </a:rPr>
              <a:t>point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represents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probability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LLM </a:t>
            </a:r>
            <a:r>
              <a:rPr sz="2356" spc="-1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will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predict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word.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124366" y="5273320"/>
            <a:ext cx="4295981" cy="2937723"/>
            <a:chOff x="8986996" y="6060673"/>
            <a:chExt cx="2552700" cy="1745614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494" y="7150100"/>
              <a:ext cx="1754504" cy="419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6996" y="6060673"/>
              <a:ext cx="2552541" cy="1745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4926287"/>
            <a:ext cx="19235738" cy="127917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4926287"/>
            <a:ext cx="19235738" cy="12791765"/>
          </a:xfrm>
          <a:custGeom>
            <a:avLst/>
            <a:gdLst/>
            <a:ahLst/>
            <a:cxnLst/>
            <a:rect l="l" t="t" r="r" b="b"/>
            <a:pathLst>
              <a:path w="11430000" h="7600950">
                <a:moveTo>
                  <a:pt x="0" y="0"/>
                </a:moveTo>
                <a:lnTo>
                  <a:pt x="11430000" y="0"/>
                </a:lnTo>
                <a:lnTo>
                  <a:pt x="11430000" y="7600949"/>
                </a:lnTo>
                <a:lnTo>
                  <a:pt x="0" y="76009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-4926287"/>
            <a:ext cx="4808933" cy="127917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37201" y="-4159156"/>
            <a:ext cx="7230500" cy="948490"/>
          </a:xfrm>
          <a:prstGeom prst="rect">
            <a:avLst/>
          </a:prstGeom>
        </p:spPr>
        <p:txBody>
          <a:bodyPr vert="horz" wrap="square" lIns="0" tIns="28854" rIns="0" bIns="0" rtlCol="0">
            <a:spAutoFit/>
          </a:bodyPr>
          <a:lstStyle/>
          <a:p>
            <a:pPr marL="21373">
              <a:spcBef>
                <a:spcPts val="227"/>
              </a:spcBef>
            </a:pPr>
            <a:r>
              <a:rPr spc="126" dirty="0">
                <a:latin typeface="Calibri"/>
                <a:cs typeface="Calibri"/>
              </a:rPr>
              <a:t>Supervised</a:t>
            </a:r>
            <a:r>
              <a:rPr spc="-295" dirty="0">
                <a:latin typeface="Calibri"/>
                <a:cs typeface="Calibri"/>
              </a:rPr>
              <a:t> </a:t>
            </a:r>
            <a:r>
              <a:rPr spc="34" dirty="0">
                <a:latin typeface="Calibri"/>
                <a:cs typeface="Calibri"/>
              </a:rPr>
              <a:t>Finetuning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7249" y="-2666090"/>
            <a:ext cx="7646179" cy="402347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27198" y="1966516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8" name="object 8"/>
          <p:cNvSpPr/>
          <p:nvPr/>
        </p:nvSpPr>
        <p:spPr>
          <a:xfrm>
            <a:off x="6027198" y="4338924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9" name="object 9"/>
          <p:cNvSpPr/>
          <p:nvPr/>
        </p:nvSpPr>
        <p:spPr>
          <a:xfrm>
            <a:off x="6027198" y="5589247"/>
            <a:ext cx="96179" cy="96179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5" y="57150"/>
                </a:moveTo>
                <a:lnTo>
                  <a:pt x="24784" y="57150"/>
                </a:lnTo>
                <a:lnTo>
                  <a:pt x="21135" y="56426"/>
                </a:lnTo>
                <a:lnTo>
                  <a:pt x="0" y="32365"/>
                </a:lnTo>
                <a:lnTo>
                  <a:pt x="0" y="24784"/>
                </a:lnTo>
                <a:lnTo>
                  <a:pt x="24784" y="0"/>
                </a:lnTo>
                <a:lnTo>
                  <a:pt x="32365" y="0"/>
                </a:lnTo>
                <a:lnTo>
                  <a:pt x="57150" y="24784"/>
                </a:lnTo>
                <a:lnTo>
                  <a:pt x="57150" y="28575"/>
                </a:lnTo>
                <a:lnTo>
                  <a:pt x="57150" y="32365"/>
                </a:lnTo>
                <a:lnTo>
                  <a:pt x="36004" y="56426"/>
                </a:lnTo>
                <a:lnTo>
                  <a:pt x="32365" y="5715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 sz="3029"/>
          </a:p>
        </p:txBody>
      </p:sp>
      <p:sp>
        <p:nvSpPr>
          <p:cNvPr id="10" name="object 10"/>
          <p:cNvSpPr txBox="1"/>
          <p:nvPr/>
        </p:nvSpPr>
        <p:spPr>
          <a:xfrm>
            <a:off x="6427359" y="1589667"/>
            <a:ext cx="11608768" cy="5817557"/>
          </a:xfrm>
          <a:prstGeom prst="rect">
            <a:avLst/>
          </a:prstGeom>
        </p:spPr>
        <p:txBody>
          <a:bodyPr vert="horz" wrap="square" lIns="0" tIns="24577" rIns="0" bIns="0" rtlCol="0">
            <a:spAutoFit/>
          </a:bodyPr>
          <a:lstStyle/>
          <a:p>
            <a:pPr marL="21373" marR="152816">
              <a:lnSpc>
                <a:spcPct val="154800"/>
              </a:lnSpc>
              <a:spcBef>
                <a:spcPts val="192"/>
              </a:spcBef>
            </a:pP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Supervised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finetuning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technique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used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improve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performance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specific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task.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9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supervised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finetuning,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first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pretrained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large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corpus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text.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Then,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finetuned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on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dataset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labeled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data</a:t>
            </a:r>
            <a:r>
              <a:rPr sz="2356" spc="-49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specific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27" dirty="0">
                <a:solidFill>
                  <a:srgbClr val="262525"/>
                </a:solidFill>
                <a:latin typeface="Verdana"/>
                <a:cs typeface="Verdana"/>
              </a:rPr>
              <a:t>task.</a:t>
            </a:r>
            <a:endParaRPr sz="2356">
              <a:latin typeface="Verdana"/>
              <a:cs typeface="Verdana"/>
            </a:endParaRPr>
          </a:p>
          <a:p>
            <a:pPr marL="21373" marR="193424">
              <a:lnSpc>
                <a:spcPct val="151800"/>
              </a:lnSpc>
              <a:spcBef>
                <a:spcPts val="1262"/>
              </a:spcBef>
            </a:pP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would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finetuned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2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relationship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between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appearance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26" dirty="0">
                <a:solidFill>
                  <a:srgbClr val="262525"/>
                </a:solidFill>
                <a:latin typeface="Verdana"/>
                <a:cs typeface="Verdana"/>
              </a:rPr>
              <a:t>f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h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k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y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328" dirty="0">
                <a:solidFill>
                  <a:srgbClr val="262525"/>
                </a:solidFill>
                <a:latin typeface="Verdana"/>
                <a:cs typeface="Verdana"/>
              </a:rPr>
              <a:t>m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g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n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i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t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</a:t>
            </a:r>
            <a:r>
              <a:rPr sz="2356" spc="-4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c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101" dirty="0">
                <a:solidFill>
                  <a:srgbClr val="262525"/>
                </a:solidFill>
                <a:latin typeface="Verdana"/>
                <a:cs typeface="Verdana"/>
              </a:rPr>
              <a:t>o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r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135" dirty="0">
                <a:solidFill>
                  <a:srgbClr val="262525"/>
                </a:solidFill>
                <a:latin typeface="Verdana"/>
                <a:cs typeface="Verdana"/>
              </a:rPr>
              <a:t>b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e</a:t>
            </a:r>
            <a:r>
              <a:rPr sz="2356" spc="-67" dirty="0">
                <a:solidFill>
                  <a:srgbClr val="262525"/>
                </a:solidFill>
                <a:latin typeface="Verdana"/>
                <a:cs typeface="Verdana"/>
              </a:rPr>
              <a:t>l</a:t>
            </a:r>
            <a:r>
              <a:rPr sz="2356" spc="-261" dirty="0">
                <a:solidFill>
                  <a:srgbClr val="262525"/>
                </a:solidFill>
                <a:latin typeface="Verdana"/>
                <a:cs typeface="Verdana"/>
              </a:rPr>
              <a:t>.</a:t>
            </a:r>
            <a:endParaRPr sz="2356">
              <a:latin typeface="Verdana"/>
              <a:cs typeface="Verdana"/>
            </a:endParaRPr>
          </a:p>
          <a:p>
            <a:pPr marL="21373" marR="8549">
              <a:lnSpc>
                <a:spcPct val="150400"/>
              </a:lnSpc>
              <a:spcBef>
                <a:spcPts val="631"/>
              </a:spcBef>
            </a:pPr>
            <a:r>
              <a:rPr sz="2356" b="1" u="sng" spc="-278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For</a:t>
            </a:r>
            <a:r>
              <a:rPr sz="2356" b="1" u="sng" spc="-471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 </a:t>
            </a:r>
            <a:r>
              <a:rPr sz="2356" b="1" u="sng" spc="-35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exam</a:t>
            </a:r>
            <a:r>
              <a:rPr sz="2356" b="1" spc="-353" dirty="0">
                <a:solidFill>
                  <a:srgbClr val="262525"/>
                </a:solidFill>
                <a:latin typeface="Verdana"/>
                <a:cs typeface="Verdana"/>
              </a:rPr>
              <a:t>p</a:t>
            </a:r>
            <a:r>
              <a:rPr sz="2356" b="1" u="sng" spc="-353" dirty="0">
                <a:solidFill>
                  <a:srgbClr val="262525"/>
                </a:solidFill>
                <a:uFill>
                  <a:solidFill>
                    <a:srgbClr val="262525"/>
                  </a:solidFill>
                </a:uFill>
                <a:latin typeface="Verdana"/>
                <a:cs typeface="Verdana"/>
              </a:rPr>
              <a:t>le</a:t>
            </a:r>
            <a:r>
              <a:rPr sz="2356" b="1" spc="-22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777" spc="1616" dirty="0">
                <a:latin typeface="Trebuchet MS"/>
                <a:cs typeface="Trebuchet MS"/>
              </a:rPr>
              <a:t>🌟</a:t>
            </a:r>
            <a:r>
              <a:rPr sz="2777" spc="-404" dirty="0">
                <a:latin typeface="Trebuchet MS"/>
                <a:cs typeface="Trebuchet MS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would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92" dirty="0">
                <a:solidFill>
                  <a:srgbClr val="262525"/>
                </a:solidFill>
                <a:latin typeface="Verdana"/>
                <a:cs typeface="Verdana"/>
              </a:rPr>
              <a:t>learn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sky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typically</a:t>
            </a:r>
            <a:r>
              <a:rPr sz="2356" spc="-404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blue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during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day </a:t>
            </a:r>
            <a:r>
              <a:rPr sz="2356" spc="-808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and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that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it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is</a:t>
            </a:r>
            <a:r>
              <a:rPr sz="2356" spc="-42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typically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0" dirty="0">
                <a:solidFill>
                  <a:srgbClr val="262525"/>
                </a:solidFill>
                <a:latin typeface="Verdana"/>
                <a:cs typeface="Verdana"/>
              </a:rPr>
              <a:t>orange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during</a:t>
            </a:r>
            <a:r>
              <a:rPr sz="2356" spc="-370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19" dirty="0">
                <a:solidFill>
                  <a:srgbClr val="262525"/>
                </a:solidFill>
                <a:latin typeface="Verdana"/>
                <a:cs typeface="Verdana"/>
              </a:rPr>
              <a:t>sunset.</a:t>
            </a:r>
            <a:r>
              <a:rPr sz="2356" spc="-51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After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language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model</a:t>
            </a:r>
            <a:r>
              <a:rPr sz="2356" spc="-39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has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been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8" dirty="0">
                <a:solidFill>
                  <a:srgbClr val="262525"/>
                </a:solidFill>
                <a:latin typeface="Verdana"/>
                <a:cs typeface="Verdana"/>
              </a:rPr>
              <a:t>finetuned,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it </a:t>
            </a:r>
            <a:r>
              <a:rPr sz="2356" spc="-151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would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be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able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09" dirty="0">
                <a:solidFill>
                  <a:srgbClr val="262525"/>
                </a:solidFill>
                <a:latin typeface="Verdana"/>
                <a:cs typeface="Verdana"/>
              </a:rPr>
              <a:t>to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predict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color</a:t>
            </a:r>
            <a:r>
              <a:rPr sz="2356" spc="-379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18" dirty="0">
                <a:solidFill>
                  <a:srgbClr val="262525"/>
                </a:solidFill>
                <a:latin typeface="Verdana"/>
                <a:cs typeface="Verdana"/>
              </a:rPr>
              <a:t>of</a:t>
            </a:r>
            <a:r>
              <a:rPr sz="2356" spc="-236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60" dirty="0">
                <a:solidFill>
                  <a:srgbClr val="262525"/>
                </a:solidFill>
                <a:latin typeface="Verdana"/>
                <a:cs typeface="Verdana"/>
              </a:rPr>
              <a:t>the</a:t>
            </a:r>
            <a:r>
              <a:rPr sz="2356" spc="-36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44" dirty="0">
                <a:solidFill>
                  <a:srgbClr val="262525"/>
                </a:solidFill>
                <a:latin typeface="Verdana"/>
                <a:cs typeface="Verdana"/>
              </a:rPr>
              <a:t>sky</a:t>
            </a:r>
            <a:r>
              <a:rPr sz="2356" spc="-412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in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85" dirty="0">
                <a:solidFill>
                  <a:srgbClr val="262525"/>
                </a:solidFill>
                <a:latin typeface="Verdana"/>
                <a:cs typeface="Verdana"/>
              </a:rPr>
              <a:t>new</a:t>
            </a:r>
            <a:r>
              <a:rPr sz="2356" spc="-38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69" dirty="0">
                <a:solidFill>
                  <a:srgbClr val="262525"/>
                </a:solidFill>
                <a:latin typeface="Verdana"/>
                <a:cs typeface="Verdana"/>
              </a:rPr>
              <a:t>image</a:t>
            </a:r>
            <a:r>
              <a:rPr sz="2356" spc="-35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177" dirty="0">
                <a:solidFill>
                  <a:srgbClr val="262525"/>
                </a:solidFill>
                <a:latin typeface="Verdana"/>
                <a:cs typeface="Verdana"/>
              </a:rPr>
              <a:t>with</a:t>
            </a:r>
            <a:r>
              <a:rPr sz="2356" spc="-343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a</a:t>
            </a:r>
            <a:r>
              <a:rPr sz="2356" spc="-505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02" dirty="0">
                <a:solidFill>
                  <a:srgbClr val="262525"/>
                </a:solidFill>
                <a:latin typeface="Verdana"/>
                <a:cs typeface="Verdana"/>
              </a:rPr>
              <a:t>high</a:t>
            </a:r>
            <a:r>
              <a:rPr sz="2356" spc="-337" dirty="0">
                <a:solidFill>
                  <a:srgbClr val="262525"/>
                </a:solidFill>
                <a:latin typeface="Verdana"/>
                <a:cs typeface="Verdana"/>
              </a:rPr>
              <a:t> </a:t>
            </a:r>
            <a:r>
              <a:rPr sz="2356" spc="-252" dirty="0">
                <a:solidFill>
                  <a:srgbClr val="262525"/>
                </a:solidFill>
                <a:latin typeface="Verdana"/>
                <a:cs typeface="Verdana"/>
              </a:rPr>
              <a:t>accuracy.</a:t>
            </a:r>
            <a:endParaRPr sz="2356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729089" y="4587539"/>
            <a:ext cx="4691383" cy="3474188"/>
            <a:chOff x="8752120" y="5653177"/>
            <a:chExt cx="2787650" cy="206438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494" y="7061707"/>
              <a:ext cx="1754504" cy="419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2120" y="5653177"/>
              <a:ext cx="2787416" cy="2064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{5F9D0145-9AFD-9249-A009-1BAF7D6F0DC1}tf10001076</Template>
  <TotalTime>10</TotalTime>
  <Words>1914</Words>
  <Application>Microsoft Macintosh PowerPoint</Application>
  <PresentationFormat>Custom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</vt:lpstr>
      <vt:lpstr>Century Gothic</vt:lpstr>
      <vt:lpstr>Tahoma</vt:lpstr>
      <vt:lpstr>Trebuchet MS</vt:lpstr>
      <vt:lpstr>Verdana</vt:lpstr>
      <vt:lpstr>Wingdings 3</vt:lpstr>
      <vt:lpstr>Ion Boardroom</vt:lpstr>
      <vt:lpstr>PowerPoint Presentation</vt:lpstr>
      <vt:lpstr>AGENDA</vt:lpstr>
      <vt:lpstr>PowerPoint Presentation</vt:lpstr>
      <vt:lpstr>What Is GenAI?</vt:lpstr>
      <vt:lpstr>GenAI - LLMs 🤔</vt:lpstr>
      <vt:lpstr>GenAI - Diffusion Model</vt:lpstr>
      <vt:lpstr>Let's Deep Dive Into LLMs</vt:lpstr>
      <vt:lpstr>Language Model Pretraining</vt:lpstr>
      <vt:lpstr>Supervised Finetuning</vt:lpstr>
      <vt:lpstr>Reward Modeling</vt:lpstr>
      <vt:lpstr>RLHF(Reinforcement Learning From Human  Feedback)</vt:lpstr>
      <vt:lpstr>Considerations &amp; Limitations</vt:lpstr>
      <vt:lpstr>Considerations &amp; Limitations</vt:lpstr>
      <vt:lpstr>Considerations &amp; Limitations</vt:lpstr>
      <vt:lpstr>LLM Ecosystem</vt:lpstr>
      <vt:lpstr>Application</vt:lpstr>
      <vt:lpstr>References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20AIML032_S BHUMIKA</cp:lastModifiedBy>
  <cp:revision>1</cp:revision>
  <dcterms:created xsi:type="dcterms:W3CDTF">2023-07-31T15:13:33Z</dcterms:created>
  <dcterms:modified xsi:type="dcterms:W3CDTF">2023-07-31T15:23:59Z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2023-07-09T00:00:00Z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2023-07-31T00:00:00Z</vt:filetime>
  </property>
</Properties>
</file>